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7" r:id="rId1"/>
    <p:sldMasterId id="2147484270" r:id="rId2"/>
  </p:sldMasterIdLst>
  <p:notesMasterIdLst>
    <p:notesMasterId r:id="rId22"/>
  </p:notesMasterIdLst>
  <p:handoutMasterIdLst>
    <p:handoutMasterId r:id="rId23"/>
  </p:handoutMasterIdLst>
  <p:sldIdLst>
    <p:sldId id="264" r:id="rId3"/>
    <p:sldId id="302" r:id="rId4"/>
    <p:sldId id="271" r:id="rId5"/>
    <p:sldId id="286" r:id="rId6"/>
    <p:sldId id="270" r:id="rId7"/>
    <p:sldId id="289" r:id="rId8"/>
    <p:sldId id="293" r:id="rId9"/>
    <p:sldId id="291" r:id="rId10"/>
    <p:sldId id="292" r:id="rId11"/>
    <p:sldId id="300" r:id="rId12"/>
    <p:sldId id="276" r:id="rId13"/>
    <p:sldId id="277" r:id="rId14"/>
    <p:sldId id="278" r:id="rId15"/>
    <p:sldId id="280" r:id="rId16"/>
    <p:sldId id="279" r:id="rId17"/>
    <p:sldId id="281" r:id="rId18"/>
    <p:sldId id="301" r:id="rId19"/>
    <p:sldId id="295" r:id="rId20"/>
    <p:sldId id="294" r:id="rId21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33"/>
    <a:srgbClr val="2695D3"/>
    <a:srgbClr val="793E63"/>
    <a:srgbClr val="A0AD00"/>
    <a:srgbClr val="F0F0F0"/>
    <a:srgbClr val="EAEAEA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96" autoAdjust="0"/>
    <p:restoredTop sz="93600" autoAdjust="0"/>
  </p:normalViewPr>
  <p:slideViewPr>
    <p:cSldViewPr snapToGrid="0" showGuides="1">
      <p:cViewPr varScale="1">
        <p:scale>
          <a:sx n="94" d="100"/>
          <a:sy n="94" d="100"/>
        </p:scale>
        <p:origin x="702" y="7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D5EF2DE-B680-4FE6-B5C8-60E9D6960FB0}" type="datetimeFigureOut">
              <a:rPr lang="sv-SE"/>
              <a:pPr>
                <a:defRPr/>
              </a:pPr>
              <a:t>2016-09-13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EDC9A9-9E92-4FA6-AFDD-C72E4288879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983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D9FA3FD-A1DC-48F6-9F63-32D9A76C74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3577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569913"/>
            <a:ext cx="2681287" cy="2011362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63838"/>
            <a:ext cx="5486400" cy="5694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113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123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805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683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77" name="Picture 17" descr="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0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6"/>
          <p:cNvSpPr>
            <a:spLocks noChangeArrowheads="1"/>
          </p:cNvSpPr>
          <p:nvPr/>
        </p:nvSpPr>
        <p:spPr bwMode="auto">
          <a:xfrm>
            <a:off x="0" y="2343150"/>
            <a:ext cx="9144000" cy="1090613"/>
          </a:xfrm>
          <a:prstGeom prst="rect">
            <a:avLst/>
          </a:prstGeom>
          <a:solidFill>
            <a:srgbClr val="2695D3">
              <a:alpha val="6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3" name="Rektangel 37"/>
          <p:cNvSpPr>
            <a:spLocks noChangeArrowheads="1"/>
          </p:cNvSpPr>
          <p:nvPr/>
        </p:nvSpPr>
        <p:spPr bwMode="auto">
          <a:xfrm>
            <a:off x="0" y="3430588"/>
            <a:ext cx="9144000" cy="250825"/>
          </a:xfrm>
          <a:prstGeom prst="rect">
            <a:avLst/>
          </a:prstGeom>
          <a:solidFill>
            <a:srgbClr val="2695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4" name="Rektangel 37"/>
          <p:cNvSpPr>
            <a:spLocks noChangeArrowheads="1"/>
          </p:cNvSpPr>
          <p:nvPr/>
        </p:nvSpPr>
        <p:spPr bwMode="auto">
          <a:xfrm>
            <a:off x="0" y="3681413"/>
            <a:ext cx="9144000" cy="2249487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>
              <a:cs typeface="+mn-cs"/>
            </a:endParaRPr>
          </a:p>
        </p:txBody>
      </p:sp>
      <p:sp>
        <p:nvSpPr>
          <p:cNvPr id="1177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7525" y="2657475"/>
            <a:ext cx="7734300" cy="884238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sv-SE" altLang="en-US" noProof="0" smtClean="0"/>
              <a:t>Klicka här för att ändra format</a:t>
            </a:r>
          </a:p>
        </p:txBody>
      </p:sp>
      <p:sp>
        <p:nvSpPr>
          <p:cNvPr id="1177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7525" y="3886200"/>
            <a:ext cx="7712075" cy="1752600"/>
          </a:xfrm>
        </p:spPr>
        <p:txBody>
          <a:bodyPr/>
          <a:lstStyle>
            <a:lvl1pPr marL="0" indent="0">
              <a:buFont typeface="Arial" charset="0"/>
              <a:buNone/>
              <a:defRPr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lvl="0"/>
            <a:r>
              <a:rPr lang="sv-SE" altLang="en-US" noProof="0" smtClean="0"/>
              <a:t>Klicka här för att ändra format på underrubrik i bakgrunden</a:t>
            </a:r>
          </a:p>
        </p:txBody>
      </p:sp>
      <p:pic>
        <p:nvPicPr>
          <p:cNvPr id="117776" name="Picture 16" descr="cmyk_40m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046788"/>
            <a:ext cx="1050925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4" name="Picture 14" descr="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0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6"/>
          <p:cNvSpPr>
            <a:spLocks noChangeArrowheads="1"/>
          </p:cNvSpPr>
          <p:nvPr/>
        </p:nvSpPr>
        <p:spPr bwMode="auto">
          <a:xfrm>
            <a:off x="0" y="2343150"/>
            <a:ext cx="9144000" cy="1090613"/>
          </a:xfrm>
          <a:prstGeom prst="rect">
            <a:avLst/>
          </a:prstGeom>
          <a:solidFill>
            <a:srgbClr val="2695D3">
              <a:alpha val="6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3" name="Rektangel 37"/>
          <p:cNvSpPr>
            <a:spLocks noChangeArrowheads="1"/>
          </p:cNvSpPr>
          <p:nvPr/>
        </p:nvSpPr>
        <p:spPr bwMode="auto">
          <a:xfrm>
            <a:off x="0" y="3430588"/>
            <a:ext cx="9144000" cy="250825"/>
          </a:xfrm>
          <a:prstGeom prst="rect">
            <a:avLst/>
          </a:prstGeom>
          <a:solidFill>
            <a:srgbClr val="2695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4" name="Rektangel 37"/>
          <p:cNvSpPr>
            <a:spLocks noChangeArrowheads="1"/>
          </p:cNvSpPr>
          <p:nvPr/>
        </p:nvSpPr>
        <p:spPr bwMode="auto">
          <a:xfrm>
            <a:off x="0" y="3681413"/>
            <a:ext cx="9144000" cy="2249487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>
              <a:cs typeface="+mn-cs"/>
            </a:endParaRPr>
          </a:p>
        </p:txBody>
      </p:sp>
      <p:sp>
        <p:nvSpPr>
          <p:cNvPr id="870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7525" y="2657475"/>
            <a:ext cx="7734300" cy="884238"/>
          </a:xfrm>
        </p:spPr>
        <p:txBody>
          <a:bodyPr/>
          <a:lstStyle>
            <a:lvl1pPr>
              <a:defRPr sz="40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sv-SE" altLang="en-US" noProof="0" smtClean="0"/>
              <a:t>Klicka här för att ändra format</a:t>
            </a:r>
          </a:p>
        </p:txBody>
      </p:sp>
      <p:sp>
        <p:nvSpPr>
          <p:cNvPr id="870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7525" y="3886200"/>
            <a:ext cx="7712075" cy="1752600"/>
          </a:xfrm>
        </p:spPr>
        <p:txBody>
          <a:bodyPr/>
          <a:lstStyle>
            <a:lvl1pPr marL="0" indent="0">
              <a:buFont typeface="Arial" charset="0"/>
              <a:buNone/>
              <a:defRPr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sv-SE" altLang="en-US" noProof="0" smtClean="0"/>
              <a:t>Klicka här för att ändra format på underrubrik i bakgrunden</a:t>
            </a:r>
          </a:p>
        </p:txBody>
      </p:sp>
      <p:pic>
        <p:nvPicPr>
          <p:cNvPr id="87053" name="Picture 13" descr="cmyk_40m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046788"/>
            <a:ext cx="1050925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0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5"/>
          <p:cNvSpPr/>
          <p:nvPr/>
        </p:nvSpPr>
        <p:spPr>
          <a:xfrm>
            <a:off x="0" y="0"/>
            <a:ext cx="9144000" cy="5930900"/>
          </a:xfrm>
          <a:prstGeom prst="rect">
            <a:avLst/>
          </a:prstGeom>
          <a:solidFill>
            <a:srgbClr val="2695D3">
              <a:alpha val="6705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ktangel 37"/>
          <p:cNvSpPr>
            <a:spLocks noChangeArrowheads="1"/>
          </p:cNvSpPr>
          <p:nvPr/>
        </p:nvSpPr>
        <p:spPr bwMode="auto">
          <a:xfrm>
            <a:off x="0" y="5680075"/>
            <a:ext cx="9144000" cy="250825"/>
          </a:xfrm>
          <a:prstGeom prst="rect">
            <a:avLst/>
          </a:prstGeom>
          <a:solidFill>
            <a:srgbClr val="2695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pic>
        <p:nvPicPr>
          <p:cNvPr id="7" name="Picture 9" descr="cmyk_40m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046788"/>
            <a:ext cx="1050925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4513" y="547688"/>
            <a:ext cx="7905750" cy="5715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544513" y="1560514"/>
            <a:ext cx="7905750" cy="388234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6047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0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1876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ktangel 37"/>
          <p:cNvSpPr>
            <a:spLocks noChangeArrowheads="1"/>
          </p:cNvSpPr>
          <p:nvPr/>
        </p:nvSpPr>
        <p:spPr bwMode="auto">
          <a:xfrm>
            <a:off x="0" y="1306513"/>
            <a:ext cx="9144000" cy="4624387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0" y="238125"/>
            <a:ext cx="9144000" cy="1068388"/>
          </a:xfrm>
          <a:prstGeom prst="rect">
            <a:avLst/>
          </a:prstGeom>
          <a:solidFill>
            <a:srgbClr val="2695D3">
              <a:alpha val="6705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8" name="Rektangel 37"/>
          <p:cNvSpPr>
            <a:spLocks noChangeArrowheads="1"/>
          </p:cNvSpPr>
          <p:nvPr/>
        </p:nvSpPr>
        <p:spPr bwMode="auto">
          <a:xfrm>
            <a:off x="0" y="0"/>
            <a:ext cx="9144000" cy="250825"/>
          </a:xfrm>
          <a:prstGeom prst="rect">
            <a:avLst/>
          </a:prstGeom>
          <a:solidFill>
            <a:srgbClr val="2695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Picture 11" descr="cmyk_40m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046788"/>
            <a:ext cx="1050925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4513" y="547688"/>
            <a:ext cx="7905750" cy="5715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4513" y="1560514"/>
            <a:ext cx="7905750" cy="4119562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</a:defRPr>
            </a:lvl1pPr>
          </a:lstStyle>
          <a:p>
            <a:fld id="{AC171970-E101-452A-8187-8A516B824332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273971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5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8564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79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67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9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77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2461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vi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0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0" y="5930900"/>
            <a:ext cx="9144000" cy="92710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101" name="Picture 5" descr="cmyk_40mm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046788"/>
            <a:ext cx="1050925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547688"/>
            <a:ext cx="805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560513"/>
            <a:ext cx="8056562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6" r:id="rId2"/>
    <p:sldLayoutId id="2147484272" r:id="rId3"/>
    <p:sldLayoutId id="2147484271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0"/>
        </a:spcBef>
        <a:spcAft>
          <a:spcPct val="35000"/>
        </a:spcAft>
        <a:buFont typeface="Arial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14375" indent="-352425" algn="l" rtl="0" eaLnBrk="0" fontAlgn="base" hangingPunct="0">
        <a:spcBef>
          <a:spcPct val="0"/>
        </a:spcBef>
        <a:spcAft>
          <a:spcPct val="35000"/>
        </a:spcAft>
        <a:buFont typeface="Arial" charset="0"/>
        <a:buChar char="•"/>
        <a:defRPr sz="2000">
          <a:solidFill>
            <a:schemeClr val="bg1"/>
          </a:solidFill>
          <a:latin typeface="+mn-lt"/>
        </a:defRPr>
      </a:lvl2pPr>
      <a:lvl3pPr marL="1076325" indent="-361950" algn="l" rtl="0" eaLnBrk="0" fontAlgn="base" hangingPunct="0">
        <a:spcBef>
          <a:spcPct val="0"/>
        </a:spcBef>
        <a:spcAft>
          <a:spcPct val="35000"/>
        </a:spcAft>
        <a:buFont typeface="Arial" charset="0"/>
        <a:buChar char="•"/>
        <a:defRPr>
          <a:solidFill>
            <a:schemeClr val="bg1"/>
          </a:solidFill>
          <a:latin typeface="+mn-lt"/>
        </a:defRPr>
      </a:lvl3pPr>
      <a:lvl4pPr marL="2025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4336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8908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3480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052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2624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9288463" y="4137025"/>
            <a:ext cx="363537" cy="466725"/>
          </a:xfrm>
          <a:prstGeom prst="rect">
            <a:avLst/>
          </a:prstGeom>
          <a:solidFill>
            <a:srgbClr val="7D7D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5148263" y="981075"/>
            <a:ext cx="3995737" cy="365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1E3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charset="0"/>
              </a:defRPr>
            </a:lvl1pPr>
            <a:lvl2pPr eaLnBrk="0" hangingPunct="0">
              <a:defRPr sz="4000">
                <a:solidFill>
                  <a:schemeClr val="tx2"/>
                </a:solidFill>
                <a:latin typeface="Arial" charset="0"/>
              </a:defRPr>
            </a:lvl2pPr>
            <a:lvl3pPr eaLnBrk="0" hangingPunct="0">
              <a:defRPr sz="4000">
                <a:solidFill>
                  <a:schemeClr val="tx2"/>
                </a:solidFill>
                <a:latin typeface="Arial" charset="0"/>
              </a:defRPr>
            </a:lvl3pPr>
            <a:lvl4pPr eaLnBrk="0" hangingPunct="0">
              <a:defRPr sz="4000">
                <a:solidFill>
                  <a:schemeClr val="tx2"/>
                </a:solidFill>
                <a:latin typeface="Arial" charset="0"/>
              </a:defRPr>
            </a:lvl4pPr>
            <a:lvl5pPr eaLnBrk="0" hangingPunct="0"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1600"/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4942043" y="1338263"/>
            <a:ext cx="4201958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4263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72085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357438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94025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v-SE" altLang="en-US" sz="2400" b="1" smtClean="0">
              <a:solidFill>
                <a:srgbClr val="A80033"/>
              </a:solidFill>
            </a:endParaRPr>
          </a:p>
          <a:p>
            <a:pPr eaLnBrk="1" hangingPunct="1"/>
            <a:r>
              <a:rPr lang="sv-SE" altLang="en-US" sz="2400" b="1" smtClean="0">
                <a:solidFill>
                  <a:srgbClr val="A80033"/>
                </a:solidFill>
              </a:rPr>
              <a:t>Gamma </a:t>
            </a:r>
            <a:r>
              <a:rPr lang="sv-SE" altLang="en-US" sz="2400" b="1">
                <a:solidFill>
                  <a:srgbClr val="A80033"/>
                </a:solidFill>
              </a:rPr>
              <a:t>spectrometric measurements of </a:t>
            </a:r>
            <a:r>
              <a:rPr lang="sv-SE" altLang="en-US" sz="2400" b="1" smtClean="0">
                <a:solidFill>
                  <a:srgbClr val="A80033"/>
                </a:solidFill>
              </a:rPr>
              <a:t>uranium isotopic composition:</a:t>
            </a:r>
          </a:p>
          <a:p>
            <a:pPr eaLnBrk="1" hangingPunct="1"/>
            <a:r>
              <a:rPr lang="sv-SE" altLang="en-US" sz="2400" b="1" smtClean="0">
                <a:solidFill>
                  <a:srgbClr val="A80033"/>
                </a:solidFill>
              </a:rPr>
              <a:t>-Accuracy and precision</a:t>
            </a:r>
            <a:endParaRPr lang="sv-SE" altLang="en-US" sz="2400" b="1">
              <a:solidFill>
                <a:srgbClr val="A80033"/>
              </a:solidFill>
            </a:endParaRPr>
          </a:p>
          <a:p>
            <a:pPr eaLnBrk="1" hangingPunct="1"/>
            <a:endParaRPr lang="sv-SE" altLang="en-US" sz="2400" b="1" smtClean="0">
              <a:solidFill>
                <a:srgbClr val="A80033"/>
              </a:solidFill>
            </a:endParaRPr>
          </a:p>
          <a:p>
            <a:pPr eaLnBrk="1" hangingPunct="1"/>
            <a:endParaRPr lang="sv-SE" altLang="en-US" sz="1400" b="1">
              <a:solidFill>
                <a:srgbClr val="A80033"/>
              </a:solidFill>
            </a:endParaRPr>
          </a:p>
          <a:p>
            <a:pPr eaLnBrk="1" hangingPunct="1"/>
            <a:r>
              <a:rPr lang="sv-SE" altLang="en-US" sz="1400" smtClean="0">
                <a:solidFill>
                  <a:srgbClr val="A80033"/>
                </a:solidFill>
              </a:rPr>
              <a:t>H. Ramebäck, P. Lagerkvist, S. Holmgren, S. Jonsson, B. Sandström, A. Tovedal, A. Vesterlund, T. Vidmar</a:t>
            </a:r>
            <a:r>
              <a:rPr lang="sv-SE" altLang="en-US" sz="1400" baseline="30000" smtClean="0">
                <a:solidFill>
                  <a:srgbClr val="A80033"/>
                </a:solidFill>
              </a:rPr>
              <a:t>#</a:t>
            </a:r>
            <a:r>
              <a:rPr lang="sv-SE" altLang="en-US" sz="1400" smtClean="0">
                <a:solidFill>
                  <a:srgbClr val="A80033"/>
                </a:solidFill>
              </a:rPr>
              <a:t>, J. Kastlander</a:t>
            </a:r>
          </a:p>
          <a:p>
            <a:pPr eaLnBrk="1" hangingPunct="1"/>
            <a:endParaRPr lang="sv-SE" altLang="en-US" sz="1400">
              <a:solidFill>
                <a:srgbClr val="A80033"/>
              </a:solidFill>
            </a:endParaRPr>
          </a:p>
          <a:p>
            <a:pPr eaLnBrk="1" hangingPunct="1"/>
            <a:r>
              <a:rPr lang="sv-SE" altLang="en-US" sz="1200">
                <a:solidFill>
                  <a:srgbClr val="A80033"/>
                </a:solidFill>
              </a:rPr>
              <a:t>FOI CBRN Defence and </a:t>
            </a:r>
            <a:r>
              <a:rPr lang="sv-SE" altLang="en-US" sz="1200" smtClean="0">
                <a:solidFill>
                  <a:srgbClr val="A80033"/>
                </a:solidFill>
              </a:rPr>
              <a:t>Security, Sweden</a:t>
            </a:r>
            <a:endParaRPr lang="sv-SE" altLang="en-US" sz="1200">
              <a:solidFill>
                <a:srgbClr val="A80033"/>
              </a:solidFill>
            </a:endParaRPr>
          </a:p>
          <a:p>
            <a:pPr eaLnBrk="1" hangingPunct="1"/>
            <a:r>
              <a:rPr lang="sv-SE" altLang="en-US" sz="1200" baseline="30000" smtClean="0">
                <a:solidFill>
                  <a:srgbClr val="A80033"/>
                </a:solidFill>
              </a:rPr>
              <a:t>#</a:t>
            </a:r>
            <a:r>
              <a:rPr lang="sv-SE" altLang="en-US" sz="1200" smtClean="0">
                <a:solidFill>
                  <a:srgbClr val="A80033"/>
                </a:solidFill>
              </a:rPr>
              <a:t> SCK-CEN, Belgium</a:t>
            </a:r>
            <a:endParaRPr lang="sv-SE" altLang="en-US" sz="1200">
              <a:solidFill>
                <a:srgbClr val="A80033"/>
              </a:solidFill>
            </a:endParaRPr>
          </a:p>
          <a:p>
            <a:pPr eaLnBrk="1" hangingPunct="1"/>
            <a:endParaRPr lang="sv-SE" altLang="en-US" sz="800" i="1" smtClean="0">
              <a:solidFill>
                <a:srgbClr val="A80033"/>
              </a:solidFill>
            </a:endParaRPr>
          </a:p>
          <a:p>
            <a:pPr eaLnBrk="1" hangingPunct="1"/>
            <a:endParaRPr lang="sv-SE" altLang="en-US" sz="800" i="1">
              <a:solidFill>
                <a:srgbClr val="A80033"/>
              </a:solidFill>
            </a:endParaRPr>
          </a:p>
          <a:p>
            <a:pPr eaLnBrk="1" hangingPunct="1"/>
            <a:r>
              <a:rPr lang="sv-SE" altLang="en-US" sz="800" i="1" smtClean="0">
                <a:solidFill>
                  <a:srgbClr val="A80033"/>
                </a:solidFill>
              </a:rPr>
              <a:t>Presentation@GAMMASPEC 2016</a:t>
            </a:r>
            <a:endParaRPr lang="en-US" altLang="en-US" sz="800" i="1">
              <a:solidFill>
                <a:srgbClr val="A80033"/>
              </a:solidFill>
            </a:endParaRPr>
          </a:p>
        </p:txBody>
      </p:sp>
      <p:pic>
        <p:nvPicPr>
          <p:cNvPr id="8" name="Picture 7" descr="Z:\3 Radiokemi\Projekt_Jämförelsemätningar\CMX4\Foton\Kuts P14111 på STRI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717"/>
            <a:ext cx="4942043" cy="3677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The correction factor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2" y="1615933"/>
            <a:ext cx="7694324" cy="979485"/>
          </a:xfrm>
        </p:spPr>
        <p:txBody>
          <a:bodyPr/>
          <a:lstStyle/>
          <a:p>
            <a:pPr marL="0" indent="0">
              <a:buNone/>
            </a:pPr>
            <a:r>
              <a:rPr lang="sv-SE" smtClean="0">
                <a:solidFill>
                  <a:schemeClr val="tx1"/>
                </a:solidFill>
              </a:rPr>
              <a:t>Adding the correction factor for TCS, </a:t>
            </a:r>
            <a:r>
              <a:rPr lang="sv-SE" i="1" smtClean="0">
                <a:solidFill>
                  <a:schemeClr val="tx1"/>
                </a:solidFill>
              </a:rPr>
              <a:t>k</a:t>
            </a:r>
            <a:r>
              <a:rPr lang="sv-SE" i="1" baseline="-25000" smtClean="0">
                <a:solidFill>
                  <a:schemeClr val="tx1"/>
                </a:solidFill>
              </a:rPr>
              <a:t>TCS.i,Ej</a:t>
            </a:r>
            <a:r>
              <a:rPr lang="sv-SE" smtClean="0">
                <a:solidFill>
                  <a:schemeClr val="tx1"/>
                </a:solidFill>
              </a:rPr>
              <a:t>, to the measurement model: </a:t>
            </a:r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456975"/>
              </p:ext>
            </p:extLst>
          </p:nvPr>
        </p:nvGraphicFramePr>
        <p:xfrm>
          <a:off x="2246960" y="2814782"/>
          <a:ext cx="3883025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2" name="Ekvation" r:id="rId3" imgW="1282680" imgH="685800" progId="Equation.3">
                  <p:embed/>
                </p:oleObj>
              </mc:Choice>
              <mc:Fallback>
                <p:oleObj name="Ekvation" r:id="rId3" imgW="12826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960" y="2814782"/>
                        <a:ext cx="3883025" cy="2052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3814618" y="4147127"/>
            <a:ext cx="1487055" cy="720293"/>
          </a:xfrm>
          <a:prstGeom prst="ellipse">
            <a:avLst/>
          </a:prstGeom>
          <a:solidFill>
            <a:srgbClr val="FFC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83" y="1491101"/>
            <a:ext cx="3445517" cy="2249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2" y="547688"/>
            <a:ext cx="8285451" cy="571500"/>
          </a:xfrm>
        </p:spPr>
        <p:txBody>
          <a:bodyPr/>
          <a:lstStyle/>
          <a:p>
            <a:r>
              <a:rPr lang="sv-SE" smtClean="0"/>
              <a:t>Results: LEU dissolved in the ’std-geo’</a:t>
            </a:r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724899" y="1764146"/>
            <a:ext cx="1331778" cy="107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78052" y="1456348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Calculated response for the particular geometry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824" y="2258814"/>
            <a:ext cx="5254574" cy="3430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4473" y="4237664"/>
            <a:ext cx="3022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1" smtClean="0"/>
              <a:t>After correction</a:t>
            </a:r>
            <a:r>
              <a:rPr lang="sv-SE" sz="2400" smtClean="0">
                <a:sym typeface="Wingdings" panose="05000000000000000000" pitchFamily="2" charset="2"/>
              </a:rPr>
              <a:t></a:t>
            </a:r>
            <a:endParaRPr lang="en-GB" sz="2400"/>
          </a:p>
        </p:txBody>
      </p:sp>
      <p:sp>
        <p:nvSpPr>
          <p:cNvPr id="10" name="Oval 9"/>
          <p:cNvSpPr/>
          <p:nvPr/>
        </p:nvSpPr>
        <p:spPr>
          <a:xfrm>
            <a:off x="2115127" y="2604655"/>
            <a:ext cx="286328" cy="314036"/>
          </a:xfrm>
          <a:prstGeom prst="ellipse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299855" y="2078182"/>
            <a:ext cx="101600" cy="526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29342" y="176414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!!!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" y="1320071"/>
            <a:ext cx="3462868" cy="226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Results: LEU as an uranium pellet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03564" y="4150840"/>
            <a:ext cx="3022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1" smtClean="0"/>
              <a:t>After correction</a:t>
            </a:r>
            <a:r>
              <a:rPr lang="sv-SE" sz="2400" smtClean="0">
                <a:sym typeface="Wingdings" panose="05000000000000000000" pitchFamily="2" charset="2"/>
              </a:rPr>
              <a:t></a:t>
            </a:r>
            <a:endParaRPr lang="en-GB" sz="2400"/>
          </a:p>
        </p:txBody>
      </p:sp>
      <p:sp>
        <p:nvSpPr>
          <p:cNvPr id="13" name="TextBox 12"/>
          <p:cNvSpPr txBox="1"/>
          <p:nvPr/>
        </p:nvSpPr>
        <p:spPr>
          <a:xfrm>
            <a:off x="3876179" y="1537535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Calculated response for the particular geometry</a:t>
            </a:r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634575" y="1816889"/>
            <a:ext cx="1263170" cy="441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369" y="2258814"/>
            <a:ext cx="5598970" cy="365564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30400" y="1816889"/>
            <a:ext cx="286328" cy="314036"/>
          </a:xfrm>
          <a:prstGeom prst="ellipse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50109" y="2130925"/>
            <a:ext cx="480291" cy="566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24559" y="26970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!!!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Results: </a:t>
            </a:r>
            <a:r>
              <a:rPr lang="sv-SE" baseline="30000" smtClean="0"/>
              <a:t>235</a:t>
            </a:r>
            <a:r>
              <a:rPr lang="sv-SE" smtClean="0"/>
              <a:t>U</a:t>
            </a:r>
            <a:endParaRPr lang="en-GB"/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09" y="1452511"/>
            <a:ext cx="6026335" cy="421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9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Resultat: </a:t>
            </a:r>
            <a:r>
              <a:rPr lang="sv-SE" baseline="30000" smtClean="0"/>
              <a:t>238</a:t>
            </a:r>
            <a:r>
              <a:rPr lang="sv-SE" smtClean="0"/>
              <a:t>U</a:t>
            </a:r>
            <a:endParaRPr lang="en-GB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55" y="1442372"/>
            <a:ext cx="5920197" cy="431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0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Resultat: </a:t>
            </a:r>
            <a:r>
              <a:rPr lang="sv-SE" baseline="30000" smtClean="0"/>
              <a:t>234</a:t>
            </a:r>
            <a:r>
              <a:rPr lang="sv-SE" smtClean="0"/>
              <a:t>U</a:t>
            </a:r>
            <a:endParaRPr lang="en-GB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43" y="1488665"/>
            <a:ext cx="6440146" cy="423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0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Conclusions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626" y="1560514"/>
            <a:ext cx="8337755" cy="4119562"/>
          </a:xfrm>
        </p:spPr>
        <p:txBody>
          <a:bodyPr/>
          <a:lstStyle/>
          <a:p>
            <a:r>
              <a:rPr lang="sv-SE" smtClean="0">
                <a:solidFill>
                  <a:srgbClr val="A80033"/>
                </a:solidFill>
              </a:rPr>
              <a:t>Without TCS correction the enrichments of uranium samples were overestimated (maximum about </a:t>
            </a:r>
            <a:r>
              <a:rPr lang="sv-SE" b="1" smtClean="0">
                <a:solidFill>
                  <a:srgbClr val="A80033"/>
                </a:solidFill>
              </a:rPr>
              <a:t>40%</a:t>
            </a:r>
            <a:r>
              <a:rPr lang="sv-SE" smtClean="0">
                <a:solidFill>
                  <a:srgbClr val="A80033"/>
                </a:solidFill>
              </a:rPr>
              <a:t> in this work) using the detector and geometries as in this work</a:t>
            </a:r>
          </a:p>
          <a:p>
            <a:r>
              <a:rPr lang="sv-SE" smtClean="0">
                <a:solidFill>
                  <a:srgbClr val="A80033"/>
                </a:solidFill>
              </a:rPr>
              <a:t>However, corrections resulted in excellent agreement with reference values (MS and a ref mtrl), i.e. no significant deviations</a:t>
            </a:r>
          </a:p>
          <a:p>
            <a:r>
              <a:rPr lang="sv-SE" smtClean="0">
                <a:solidFill>
                  <a:srgbClr val="A80033"/>
                </a:solidFill>
              </a:rPr>
              <a:t>Maximum bias was &lt;4%, and </a:t>
            </a:r>
            <a:r>
              <a:rPr lang="sv-SE" i="1" smtClean="0">
                <a:solidFill>
                  <a:srgbClr val="A80033"/>
                </a:solidFill>
              </a:rPr>
              <a:t>U</a:t>
            </a:r>
            <a:r>
              <a:rPr lang="sv-SE" baseline="-25000" smtClean="0">
                <a:solidFill>
                  <a:srgbClr val="A80033"/>
                </a:solidFill>
              </a:rPr>
              <a:t>f235</a:t>
            </a:r>
            <a:r>
              <a:rPr lang="sv-SE" smtClean="0">
                <a:solidFill>
                  <a:srgbClr val="A80033"/>
                </a:solidFill>
              </a:rPr>
              <a:t>=10% (</a:t>
            </a:r>
            <a:r>
              <a:rPr lang="sv-SE" i="1" smtClean="0">
                <a:solidFill>
                  <a:srgbClr val="A80033"/>
                </a:solidFill>
              </a:rPr>
              <a:t>k</a:t>
            </a:r>
            <a:r>
              <a:rPr lang="sv-SE" smtClean="0">
                <a:solidFill>
                  <a:srgbClr val="A80033"/>
                </a:solidFill>
              </a:rPr>
              <a:t>=2), for the LEU materials </a:t>
            </a:r>
          </a:p>
          <a:p>
            <a:endParaRPr lang="en-GB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I pano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788"/>
            <a:ext cx="9144000" cy="45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865727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v-SE" altLang="sv-SE" sz="3600">
                <a:solidFill>
                  <a:schemeClr val="bg1"/>
                </a:solidFill>
              </a:rPr>
              <a:t>FOI </a:t>
            </a:r>
            <a:r>
              <a:rPr lang="sv-SE" altLang="sv-SE" sz="3600" smtClean="0">
                <a:solidFill>
                  <a:schemeClr val="bg1"/>
                </a:solidFill>
              </a:rPr>
              <a:t>CBRN Defence and Security, </a:t>
            </a:r>
            <a:r>
              <a:rPr lang="sv-SE" altLang="sv-SE" sz="3600">
                <a:solidFill>
                  <a:schemeClr val="bg1"/>
                </a:solidFill>
              </a:rPr>
              <a:t>Umeå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635145" y="1483395"/>
            <a:ext cx="181812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7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287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62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b="1" smtClean="0">
                <a:solidFill>
                  <a:srgbClr val="A80033"/>
                </a:solidFill>
              </a:rPr>
              <a:t>Complementary information</a:t>
            </a:r>
            <a:endParaRPr lang="en-GB" b="1">
              <a:solidFill>
                <a:srgbClr val="A8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6" y="1451743"/>
            <a:ext cx="7305143" cy="4370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547688"/>
            <a:ext cx="8682182" cy="571500"/>
          </a:xfrm>
        </p:spPr>
        <p:txBody>
          <a:bodyPr/>
          <a:lstStyle/>
          <a:p>
            <a:r>
              <a:rPr lang="sv-SE" sz="3200" baseline="30000" smtClean="0"/>
              <a:t>235</a:t>
            </a:r>
            <a:r>
              <a:rPr lang="sv-SE" sz="3200" smtClean="0"/>
              <a:t>U abundance (FRAM evaluations included):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42617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The problem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43" y="1463793"/>
            <a:ext cx="6875918" cy="44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smtClean="0"/>
              <a:t>Agenda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1958109"/>
            <a:ext cx="8414760" cy="3786909"/>
          </a:xfrm>
        </p:spPr>
        <p:txBody>
          <a:bodyPr/>
          <a:lstStyle/>
          <a:p>
            <a:r>
              <a:rPr lang="sv-SE" smtClean="0">
                <a:solidFill>
                  <a:schemeClr val="accent6"/>
                </a:solidFill>
              </a:rPr>
              <a:t>Gamma spectrometric measurements of uranium</a:t>
            </a:r>
          </a:p>
          <a:p>
            <a:r>
              <a:rPr lang="sv-SE" smtClean="0">
                <a:solidFill>
                  <a:schemeClr val="accent6"/>
                </a:solidFill>
              </a:rPr>
              <a:t>Theory</a:t>
            </a:r>
          </a:p>
          <a:p>
            <a:r>
              <a:rPr lang="sv-SE" smtClean="0">
                <a:solidFill>
                  <a:schemeClr val="accent6"/>
                </a:solidFill>
              </a:rPr>
              <a:t>Experimental</a:t>
            </a:r>
          </a:p>
          <a:p>
            <a:r>
              <a:rPr lang="sv-SE" smtClean="0">
                <a:solidFill>
                  <a:schemeClr val="accent6"/>
                </a:solidFill>
              </a:rPr>
              <a:t>True coincidence summation</a:t>
            </a:r>
          </a:p>
          <a:p>
            <a:r>
              <a:rPr lang="sv-SE" smtClean="0">
                <a:solidFill>
                  <a:schemeClr val="accent6"/>
                </a:solidFill>
              </a:rPr>
              <a:t>Results</a:t>
            </a:r>
          </a:p>
          <a:p>
            <a:r>
              <a:rPr lang="sv-SE" smtClean="0">
                <a:solidFill>
                  <a:schemeClr val="accent6"/>
                </a:solidFill>
              </a:rPr>
              <a:t>Conclusions</a:t>
            </a:r>
            <a:endParaRPr lang="en-GB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547688"/>
            <a:ext cx="8636000" cy="571500"/>
          </a:xfrm>
        </p:spPr>
        <p:txBody>
          <a:bodyPr/>
          <a:lstStyle/>
          <a:p>
            <a:r>
              <a:rPr lang="sv-SE" smtClean="0"/>
              <a:t>Gamma spectrometry of uranium isotopics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>
                <a:solidFill>
                  <a:schemeClr val="tx1"/>
                </a:solidFill>
              </a:rPr>
              <a:t>In this presention the use of the ’high energy’ region is considered, i.e. 120-1001 keV!</a:t>
            </a:r>
          </a:p>
          <a:p>
            <a:r>
              <a:rPr lang="sv-SE" smtClean="0">
                <a:solidFill>
                  <a:schemeClr val="tx1"/>
                </a:solidFill>
              </a:rPr>
              <a:t>In general, GS is a fast and ’non-destructive’ measurement method</a:t>
            </a:r>
          </a:p>
          <a:p>
            <a:r>
              <a:rPr lang="sv-SE" smtClean="0">
                <a:solidFill>
                  <a:schemeClr val="tx1"/>
                </a:solidFill>
              </a:rPr>
              <a:t>However, somewhat high uncertainties: </a:t>
            </a:r>
            <a:br>
              <a:rPr lang="sv-SE" smtClean="0">
                <a:solidFill>
                  <a:schemeClr val="tx1"/>
                </a:solidFill>
              </a:rPr>
            </a:br>
            <a:r>
              <a:rPr lang="sv-SE" smtClean="0">
                <a:solidFill>
                  <a:schemeClr val="tx1"/>
                </a:solidFill>
              </a:rPr>
              <a:t>-</a:t>
            </a:r>
            <a:r>
              <a:rPr lang="sv-SE" i="1" smtClean="0">
                <a:solidFill>
                  <a:schemeClr val="tx1"/>
                </a:solidFill>
              </a:rPr>
              <a:t>U</a:t>
            </a:r>
            <a:r>
              <a:rPr lang="sv-SE" baseline="-25000" smtClean="0">
                <a:solidFill>
                  <a:schemeClr val="tx1"/>
                </a:solidFill>
              </a:rPr>
              <a:t>f235</a:t>
            </a:r>
            <a:r>
              <a:rPr lang="sv-SE" smtClean="0">
                <a:solidFill>
                  <a:schemeClr val="tx1"/>
                </a:solidFill>
              </a:rPr>
              <a:t>=10-20%, </a:t>
            </a:r>
            <a:r>
              <a:rPr lang="sv-SE" i="1" smtClean="0">
                <a:solidFill>
                  <a:schemeClr val="tx1"/>
                </a:solidFill>
              </a:rPr>
              <a:t>k</a:t>
            </a:r>
            <a:r>
              <a:rPr lang="sv-SE" smtClean="0">
                <a:solidFill>
                  <a:schemeClr val="tx1"/>
                </a:solidFill>
              </a:rPr>
              <a:t>=2, in this work</a:t>
            </a:r>
          </a:p>
          <a:p>
            <a:r>
              <a:rPr lang="sv-SE" smtClean="0">
                <a:solidFill>
                  <a:schemeClr val="tx1"/>
                </a:solidFill>
              </a:rPr>
              <a:t>Dedicated commercial softwares available, but in this work an </a:t>
            </a:r>
            <a:r>
              <a:rPr lang="sv-SE" i="1" smtClean="0">
                <a:solidFill>
                  <a:schemeClr val="tx1"/>
                </a:solidFill>
              </a:rPr>
              <a:t>in house</a:t>
            </a:r>
            <a:r>
              <a:rPr lang="sv-SE" smtClean="0">
                <a:solidFill>
                  <a:schemeClr val="tx1"/>
                </a:solidFill>
              </a:rPr>
              <a:t> algorithm was used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Oval 2"/>
          <p:cNvSpPr>
            <a:spLocks noChangeArrowheads="1"/>
          </p:cNvSpPr>
          <p:nvPr/>
        </p:nvSpPr>
        <p:spPr bwMode="auto">
          <a:xfrm>
            <a:off x="3995738" y="1557338"/>
            <a:ext cx="7207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altLang="en-US" smtClean="0">
                <a:solidFill>
                  <a:schemeClr val="tx1"/>
                </a:solidFill>
                <a:latin typeface="Arial" charset="0"/>
              </a:rPr>
              <a:t>Theory: Isotopics using HRGS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69989" name="Object 5"/>
          <p:cNvGraphicFramePr>
            <a:graphicFrameLocks noChangeAspect="1"/>
          </p:cNvGraphicFramePr>
          <p:nvPr/>
        </p:nvGraphicFramePr>
        <p:xfrm>
          <a:off x="2627313" y="3357563"/>
          <a:ext cx="20875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23" name="Equation" r:id="rId3" imgW="1091726" imgH="469696" progId="Equation.3">
                  <p:embed/>
                </p:oleObj>
              </mc:Choice>
              <mc:Fallback>
                <p:oleObj name="Equation" r:id="rId3" imgW="1091726" imgH="46969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357563"/>
                        <a:ext cx="2087562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69991" name="Object 7"/>
          <p:cNvGraphicFramePr>
            <a:graphicFrameLocks noChangeAspect="1"/>
          </p:cNvGraphicFramePr>
          <p:nvPr/>
        </p:nvGraphicFramePr>
        <p:xfrm>
          <a:off x="2916238" y="4365625"/>
          <a:ext cx="46085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24" name="Equation" r:id="rId5" imgW="2171700" imgH="266700" progId="Equation.3">
                  <p:embed/>
                </p:oleObj>
              </mc:Choice>
              <mc:Fallback>
                <p:oleObj name="Equation" r:id="rId5" imgW="2171700" imgH="266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365625"/>
                        <a:ext cx="46085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2" name="Line 8"/>
          <p:cNvSpPr>
            <a:spLocks noChangeShapeType="1"/>
          </p:cNvSpPr>
          <p:nvPr/>
        </p:nvSpPr>
        <p:spPr bwMode="auto">
          <a:xfrm flipH="1">
            <a:off x="4356099" y="2993461"/>
            <a:ext cx="843973" cy="4355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5125337" y="2755941"/>
            <a:ext cx="4044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en-US"/>
              <a:t>Count rate </a:t>
            </a:r>
            <a:r>
              <a:rPr lang="sv-SE" altLang="en-US" smtClean="0"/>
              <a:t>at </a:t>
            </a:r>
            <a:r>
              <a:rPr lang="sv-SE" altLang="en-US" i="1" smtClean="0"/>
              <a:t>E</a:t>
            </a:r>
            <a:r>
              <a:rPr lang="sv-SE" altLang="en-US" baseline="-25000" smtClean="0">
                <a:latin typeface="Symbol" panose="05050102010706020507" pitchFamily="18" charset="2"/>
              </a:rPr>
              <a:t>g</a:t>
            </a:r>
            <a:r>
              <a:rPr lang="sv-SE" altLang="en-US" baseline="-25000" smtClean="0"/>
              <a:t>,j</a:t>
            </a:r>
            <a:r>
              <a:rPr lang="sv-SE" altLang="en-US" smtClean="0"/>
              <a:t> from </a:t>
            </a:r>
            <a:r>
              <a:rPr lang="sv-SE" altLang="en-US"/>
              <a:t>measurement!</a:t>
            </a:r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 flipH="1">
            <a:off x="4643438" y="3716338"/>
            <a:ext cx="7191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5435600" y="3500438"/>
            <a:ext cx="3583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en-US"/>
              <a:t>Isotope ratio(s) as measurand(s</a:t>
            </a:r>
            <a:r>
              <a:rPr lang="sv-SE" altLang="en-US" smtClean="0"/>
              <a:t>)!</a:t>
            </a:r>
          </a:p>
          <a:p>
            <a:r>
              <a:rPr lang="sv-SE" altLang="en-US" i="1" smtClean="0"/>
              <a:t>I</a:t>
            </a:r>
            <a:r>
              <a:rPr lang="sv-SE" altLang="en-US" smtClean="0"/>
              <a:t> and </a:t>
            </a:r>
            <a:r>
              <a:rPr lang="sv-SE" altLang="en-US" smtClean="0">
                <a:latin typeface="Symbol" panose="05050102010706020507" pitchFamily="18" charset="2"/>
              </a:rPr>
              <a:t>l</a:t>
            </a:r>
            <a:r>
              <a:rPr lang="sv-SE" altLang="en-US" smtClean="0"/>
              <a:t> from DDEP!</a:t>
            </a:r>
            <a:endParaRPr lang="sv-SE" altLang="en-US"/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1020579" y="5179449"/>
            <a:ext cx="60324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en-US" b="1" smtClean="0">
                <a:solidFill>
                  <a:srgbClr val="A80033"/>
                </a:solidFill>
              </a:rPr>
              <a:t>-Fit </a:t>
            </a:r>
            <a:r>
              <a:rPr lang="sv-SE" altLang="en-US" b="1" i="1">
                <a:solidFill>
                  <a:srgbClr val="A80033"/>
                </a:solidFill>
              </a:rPr>
              <a:t>R</a:t>
            </a:r>
            <a:r>
              <a:rPr lang="sv-SE" altLang="en-US" b="1" baseline="-25000">
                <a:solidFill>
                  <a:srgbClr val="A80033"/>
                </a:solidFill>
              </a:rPr>
              <a:t>i</a:t>
            </a:r>
            <a:r>
              <a:rPr lang="sv-SE" altLang="en-US" b="1">
                <a:solidFill>
                  <a:srgbClr val="A80033"/>
                </a:solidFill>
              </a:rPr>
              <a:t> och </a:t>
            </a:r>
            <a:r>
              <a:rPr lang="sv-SE" altLang="en-US" b="1" i="1">
                <a:solidFill>
                  <a:srgbClr val="A80033"/>
                </a:solidFill>
              </a:rPr>
              <a:t>c</a:t>
            </a:r>
            <a:r>
              <a:rPr lang="sv-SE" altLang="en-US" b="1" baseline="-25000">
                <a:solidFill>
                  <a:srgbClr val="A80033"/>
                </a:solidFill>
              </a:rPr>
              <a:t>1</a:t>
            </a:r>
            <a:r>
              <a:rPr lang="sv-SE" altLang="en-US" b="1">
                <a:solidFill>
                  <a:srgbClr val="A80033"/>
                </a:solidFill>
              </a:rPr>
              <a:t>-</a:t>
            </a:r>
            <a:r>
              <a:rPr lang="sv-SE" altLang="en-US" b="1" i="1">
                <a:solidFill>
                  <a:srgbClr val="A80033"/>
                </a:solidFill>
              </a:rPr>
              <a:t>c</a:t>
            </a:r>
            <a:r>
              <a:rPr lang="sv-SE" altLang="en-US" b="1" baseline="-25000">
                <a:solidFill>
                  <a:srgbClr val="A80033"/>
                </a:solidFill>
              </a:rPr>
              <a:t>5 </a:t>
            </a:r>
            <a:r>
              <a:rPr lang="sv-SE" altLang="en-US" b="1">
                <a:solidFill>
                  <a:srgbClr val="A80033"/>
                </a:solidFill>
              </a:rPr>
              <a:t>by means of </a:t>
            </a:r>
            <a:r>
              <a:rPr lang="sv-SE" altLang="en-US" b="1" smtClean="0">
                <a:solidFill>
                  <a:srgbClr val="A80033"/>
                </a:solidFill>
              </a:rPr>
              <a:t>the </a:t>
            </a:r>
            <a:r>
              <a:rPr lang="sv-SE" altLang="en-US" b="1">
                <a:solidFill>
                  <a:srgbClr val="A80033"/>
                </a:solidFill>
              </a:rPr>
              <a:t>least square method </a:t>
            </a:r>
            <a:r>
              <a:rPr lang="sv-SE" altLang="en-US" b="1" smtClean="0">
                <a:solidFill>
                  <a:srgbClr val="A80033"/>
                </a:solidFill>
              </a:rPr>
              <a:t/>
            </a:r>
            <a:br>
              <a:rPr lang="sv-SE" altLang="en-US" b="1" smtClean="0">
                <a:solidFill>
                  <a:srgbClr val="A80033"/>
                </a:solidFill>
              </a:rPr>
            </a:br>
            <a:r>
              <a:rPr lang="sv-SE" altLang="en-US" b="1" smtClean="0">
                <a:solidFill>
                  <a:srgbClr val="A80033"/>
                </a:solidFill>
              </a:rPr>
              <a:t>Uncertainties using the Jackknife method!</a:t>
            </a:r>
            <a:endParaRPr lang="sv-SE" altLang="en-US" b="1">
              <a:solidFill>
                <a:srgbClr val="A80033"/>
              </a:solidFill>
            </a:endParaRPr>
          </a:p>
        </p:txBody>
      </p:sp>
      <p:sp>
        <p:nvSpPr>
          <p:cNvPr id="169997" name="Rectangle 1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69998" name="Object 14"/>
          <p:cNvGraphicFramePr>
            <a:graphicFrameLocks noChangeAspect="1"/>
          </p:cNvGraphicFramePr>
          <p:nvPr/>
        </p:nvGraphicFramePr>
        <p:xfrm>
          <a:off x="2771775" y="1212850"/>
          <a:ext cx="197961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25" name="Equation" r:id="rId7" imgW="990170" imgH="469696" progId="Equation.3">
                  <p:embed/>
                </p:oleObj>
              </mc:Choice>
              <mc:Fallback>
                <p:oleObj name="Equation" r:id="rId7" imgW="990170" imgH="46969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212850"/>
                        <a:ext cx="1979613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9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70000" name="Object 16"/>
          <p:cNvGraphicFramePr>
            <a:graphicFrameLocks noChangeAspect="1"/>
          </p:cNvGraphicFramePr>
          <p:nvPr/>
        </p:nvGraphicFramePr>
        <p:xfrm>
          <a:off x="2801938" y="2192338"/>
          <a:ext cx="11509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26" name="Equation" r:id="rId9" imgW="545863" imgH="431613" progId="Equation.3">
                  <p:embed/>
                </p:oleObj>
              </mc:Choice>
              <mc:Fallback>
                <p:oleObj name="Equation" r:id="rId9" imgW="545863" imgH="43161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2192338"/>
                        <a:ext cx="1150937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01" name="Text Box 17"/>
          <p:cNvSpPr txBox="1">
            <a:spLocks noChangeArrowheads="1"/>
          </p:cNvSpPr>
          <p:nvPr/>
        </p:nvSpPr>
        <p:spPr bwMode="auto">
          <a:xfrm>
            <a:off x="5364163" y="1773238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altLang="en-US" i="1"/>
              <a:t>A</a:t>
            </a:r>
            <a:r>
              <a:rPr lang="sv-SE" altLang="en-US" i="1" baseline="-25000"/>
              <a:t>i</a:t>
            </a:r>
          </a:p>
        </p:txBody>
      </p:sp>
      <p:sp>
        <p:nvSpPr>
          <p:cNvPr id="170002" name="Line 18"/>
          <p:cNvSpPr>
            <a:spLocks noChangeShapeType="1"/>
          </p:cNvSpPr>
          <p:nvPr/>
        </p:nvSpPr>
        <p:spPr bwMode="auto">
          <a:xfrm flipH="1" flipV="1">
            <a:off x="4787900" y="1916113"/>
            <a:ext cx="5762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70003" name="Text Box 19"/>
          <p:cNvSpPr txBox="1">
            <a:spLocks noChangeArrowheads="1"/>
          </p:cNvSpPr>
          <p:nvPr/>
        </p:nvSpPr>
        <p:spPr bwMode="auto">
          <a:xfrm>
            <a:off x="595313" y="145415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en-US"/>
              <a:t>The efficiency:</a:t>
            </a:r>
          </a:p>
        </p:txBody>
      </p:sp>
      <p:sp>
        <p:nvSpPr>
          <p:cNvPr id="170004" name="Text Box 20"/>
          <p:cNvSpPr txBox="1">
            <a:spLocks noChangeArrowheads="1"/>
          </p:cNvSpPr>
          <p:nvPr/>
        </p:nvSpPr>
        <p:spPr bwMode="auto">
          <a:xfrm>
            <a:off x="652463" y="2346325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en-US"/>
              <a:t>Isotope ratio:</a:t>
            </a:r>
          </a:p>
        </p:txBody>
      </p:sp>
      <p:sp>
        <p:nvSpPr>
          <p:cNvPr id="170005" name="Text Box 21"/>
          <p:cNvSpPr txBox="1">
            <a:spLocks noChangeArrowheads="1"/>
          </p:cNvSpPr>
          <p:nvPr/>
        </p:nvSpPr>
        <p:spPr bwMode="auto">
          <a:xfrm>
            <a:off x="179388" y="3573463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en-US"/>
              <a:t>The relative efficiency:</a:t>
            </a:r>
          </a:p>
        </p:txBody>
      </p:sp>
      <p:sp>
        <p:nvSpPr>
          <p:cNvPr id="170006" name="Text Box 22"/>
          <p:cNvSpPr txBox="1">
            <a:spLocks noChangeArrowheads="1"/>
          </p:cNvSpPr>
          <p:nvPr/>
        </p:nvSpPr>
        <p:spPr bwMode="auto">
          <a:xfrm>
            <a:off x="158750" y="4456113"/>
            <a:ext cx="255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en-US"/>
              <a:t>Empirical response fcn: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Theory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>
                <a:solidFill>
                  <a:schemeClr val="tx1"/>
                </a:solidFill>
              </a:rPr>
              <a:t>The isotope ratios </a:t>
            </a:r>
            <a:r>
              <a:rPr lang="sv-SE" i="1" smtClean="0">
                <a:solidFill>
                  <a:schemeClr val="tx1"/>
                </a:solidFill>
              </a:rPr>
              <a:t>R</a:t>
            </a:r>
            <a:r>
              <a:rPr lang="sv-SE" baseline="-25000" smtClean="0">
                <a:solidFill>
                  <a:schemeClr val="tx1"/>
                </a:solidFill>
              </a:rPr>
              <a:t>i</a:t>
            </a:r>
            <a:r>
              <a:rPr lang="sv-SE" smtClean="0">
                <a:solidFill>
                  <a:schemeClr val="tx1"/>
                </a:solidFill>
              </a:rPr>
              <a:t>:</a:t>
            </a:r>
            <a:br>
              <a:rPr lang="sv-SE" smtClean="0">
                <a:solidFill>
                  <a:schemeClr val="tx1"/>
                </a:solidFill>
              </a:rPr>
            </a:br>
            <a:r>
              <a:rPr lang="sv-SE" smtClean="0">
                <a:solidFill>
                  <a:schemeClr val="tx1"/>
                </a:solidFill>
              </a:rPr>
              <a:t>-</a:t>
            </a:r>
            <a:r>
              <a:rPr lang="sv-SE" i="1" smtClean="0">
                <a:solidFill>
                  <a:schemeClr val="tx1"/>
                </a:solidFill>
              </a:rPr>
              <a:t>R</a:t>
            </a:r>
            <a:r>
              <a:rPr lang="sv-SE" baseline="-25000" smtClean="0">
                <a:solidFill>
                  <a:schemeClr val="tx1"/>
                </a:solidFill>
              </a:rPr>
              <a:t>234</a:t>
            </a:r>
            <a:r>
              <a:rPr lang="sv-SE" i="1" smtClean="0">
                <a:solidFill>
                  <a:schemeClr val="tx1"/>
                </a:solidFill>
              </a:rPr>
              <a:t>=n</a:t>
            </a:r>
            <a:r>
              <a:rPr lang="sv-SE" baseline="-25000" smtClean="0">
                <a:solidFill>
                  <a:schemeClr val="tx1"/>
                </a:solidFill>
              </a:rPr>
              <a:t>234</a:t>
            </a:r>
            <a:r>
              <a:rPr lang="sv-SE" smtClean="0">
                <a:solidFill>
                  <a:schemeClr val="tx1"/>
                </a:solidFill>
              </a:rPr>
              <a:t>/</a:t>
            </a:r>
            <a:r>
              <a:rPr lang="sv-SE" i="1" smtClean="0">
                <a:solidFill>
                  <a:schemeClr val="tx1"/>
                </a:solidFill>
              </a:rPr>
              <a:t>n</a:t>
            </a:r>
            <a:r>
              <a:rPr lang="sv-SE" baseline="-25000" smtClean="0">
                <a:solidFill>
                  <a:schemeClr val="tx1"/>
                </a:solidFill>
              </a:rPr>
              <a:t>238</a:t>
            </a:r>
            <a:r>
              <a:rPr lang="sv-SE" i="1" smtClean="0">
                <a:solidFill>
                  <a:schemeClr val="tx1"/>
                </a:solidFill>
              </a:rPr>
              <a:t/>
            </a:r>
            <a:br>
              <a:rPr lang="sv-SE" i="1" smtClean="0">
                <a:solidFill>
                  <a:schemeClr val="tx1"/>
                </a:solidFill>
              </a:rPr>
            </a:br>
            <a:r>
              <a:rPr lang="sv-SE" i="1" smtClean="0">
                <a:solidFill>
                  <a:schemeClr val="tx1"/>
                </a:solidFill>
              </a:rPr>
              <a:t>-R</a:t>
            </a:r>
            <a:r>
              <a:rPr lang="sv-SE" baseline="-25000" smtClean="0">
                <a:solidFill>
                  <a:schemeClr val="tx1"/>
                </a:solidFill>
              </a:rPr>
              <a:t>235</a:t>
            </a:r>
            <a:r>
              <a:rPr lang="sv-SE" smtClean="0">
                <a:solidFill>
                  <a:schemeClr val="tx1"/>
                </a:solidFill>
              </a:rPr>
              <a:t>=</a:t>
            </a:r>
            <a:r>
              <a:rPr lang="sv-SE" i="1" smtClean="0">
                <a:solidFill>
                  <a:schemeClr val="tx1"/>
                </a:solidFill>
              </a:rPr>
              <a:t>n</a:t>
            </a:r>
            <a:r>
              <a:rPr lang="sv-SE" baseline="-25000" smtClean="0">
                <a:solidFill>
                  <a:schemeClr val="tx1"/>
                </a:solidFill>
              </a:rPr>
              <a:t>234</a:t>
            </a:r>
            <a:r>
              <a:rPr lang="sv-SE" smtClean="0">
                <a:solidFill>
                  <a:schemeClr val="tx1"/>
                </a:solidFill>
              </a:rPr>
              <a:t>/</a:t>
            </a:r>
            <a:r>
              <a:rPr lang="sv-SE" i="1" smtClean="0">
                <a:solidFill>
                  <a:schemeClr val="tx1"/>
                </a:solidFill>
              </a:rPr>
              <a:t>n</a:t>
            </a:r>
            <a:r>
              <a:rPr lang="sv-SE" baseline="-25000" smtClean="0">
                <a:solidFill>
                  <a:schemeClr val="tx1"/>
                </a:solidFill>
              </a:rPr>
              <a:t>238</a:t>
            </a:r>
          </a:p>
          <a:p>
            <a:r>
              <a:rPr lang="sv-SE" smtClean="0">
                <a:solidFill>
                  <a:schemeClr val="tx1"/>
                </a:solidFill>
              </a:rPr>
              <a:t>The abundance of </a:t>
            </a:r>
            <a:r>
              <a:rPr lang="sv-SE" baseline="30000" smtClean="0">
                <a:solidFill>
                  <a:schemeClr val="tx1"/>
                </a:solidFill>
              </a:rPr>
              <a:t>235</a:t>
            </a:r>
            <a:r>
              <a:rPr lang="sv-SE" smtClean="0">
                <a:solidFill>
                  <a:schemeClr val="tx1"/>
                </a:solidFill>
              </a:rPr>
              <a:t>U:</a:t>
            </a:r>
            <a:br>
              <a:rPr lang="sv-SE" smtClean="0">
                <a:solidFill>
                  <a:schemeClr val="tx1"/>
                </a:solidFill>
              </a:rPr>
            </a:br>
            <a:r>
              <a:rPr lang="sv-SE" smtClean="0">
                <a:solidFill>
                  <a:schemeClr val="tx1"/>
                </a:solidFill>
              </a:rPr>
              <a:t>-</a:t>
            </a:r>
            <a:r>
              <a:rPr lang="sv-SE" i="1" smtClean="0">
                <a:solidFill>
                  <a:schemeClr val="tx1"/>
                </a:solidFill>
              </a:rPr>
              <a:t>f</a:t>
            </a:r>
            <a:r>
              <a:rPr lang="sv-SE" baseline="-25000" smtClean="0">
                <a:solidFill>
                  <a:schemeClr val="tx1"/>
                </a:solidFill>
              </a:rPr>
              <a:t>235</a:t>
            </a:r>
            <a:r>
              <a:rPr lang="sv-SE" smtClean="0">
                <a:solidFill>
                  <a:schemeClr val="tx1"/>
                </a:solidFill>
              </a:rPr>
              <a:t>=</a:t>
            </a:r>
            <a:r>
              <a:rPr lang="sv-SE" i="1" smtClean="0">
                <a:solidFill>
                  <a:schemeClr val="tx1"/>
                </a:solidFill>
              </a:rPr>
              <a:t>R</a:t>
            </a:r>
            <a:r>
              <a:rPr lang="sv-SE" baseline="-25000" smtClean="0">
                <a:solidFill>
                  <a:schemeClr val="tx1"/>
                </a:solidFill>
              </a:rPr>
              <a:t>235</a:t>
            </a:r>
            <a:r>
              <a:rPr lang="sv-SE" smtClean="0">
                <a:solidFill>
                  <a:schemeClr val="tx1"/>
                </a:solidFill>
              </a:rPr>
              <a:t>/</a:t>
            </a:r>
            <a:r>
              <a:rPr lang="sv-SE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sv-SE" i="1" smtClean="0">
                <a:solidFill>
                  <a:schemeClr val="tx1"/>
                </a:solidFill>
              </a:rPr>
              <a:t>R</a:t>
            </a:r>
            <a:r>
              <a:rPr lang="sv-SE" baseline="-25000" smtClean="0">
                <a:solidFill>
                  <a:schemeClr val="tx1"/>
                </a:solidFill>
              </a:rPr>
              <a:t>i</a:t>
            </a:r>
            <a:r>
              <a:rPr lang="sv-SE">
                <a:solidFill>
                  <a:schemeClr val="tx1"/>
                </a:solidFill>
              </a:rPr>
              <a:t>	</a:t>
            </a:r>
            <a:r>
              <a:rPr lang="sv-SE" smtClean="0">
                <a:solidFill>
                  <a:schemeClr val="tx1"/>
                </a:solidFill>
              </a:rPr>
              <a:t>(</a:t>
            </a:r>
            <a:r>
              <a:rPr lang="sv-SE" b="1" smtClean="0">
                <a:solidFill>
                  <a:schemeClr val="tx1"/>
                </a:solidFill>
              </a:rPr>
              <a:t>Observe:</a:t>
            </a:r>
            <a:r>
              <a:rPr lang="sv-SE" smtClean="0">
                <a:solidFill>
                  <a:schemeClr val="tx1"/>
                </a:solidFill>
              </a:rPr>
              <a:t> </a:t>
            </a:r>
            <a:r>
              <a:rPr lang="sv-SE" i="1" smtClean="0">
                <a:solidFill>
                  <a:schemeClr val="tx1"/>
                </a:solidFill>
              </a:rPr>
              <a:t>R</a:t>
            </a:r>
            <a:r>
              <a:rPr lang="sv-SE" baseline="-25000" smtClean="0">
                <a:solidFill>
                  <a:schemeClr val="tx1"/>
                </a:solidFill>
              </a:rPr>
              <a:t>238</a:t>
            </a:r>
            <a:r>
              <a:rPr lang="sv-SE" smtClean="0">
                <a:solidFill>
                  <a:schemeClr val="tx1"/>
                </a:solidFill>
              </a:rPr>
              <a:t>=1)</a:t>
            </a:r>
            <a:br>
              <a:rPr lang="sv-SE" smtClean="0">
                <a:solidFill>
                  <a:schemeClr val="tx1"/>
                </a:solidFill>
              </a:rPr>
            </a:br>
            <a:r>
              <a:rPr lang="sv-SE" smtClean="0">
                <a:solidFill>
                  <a:schemeClr val="tx1"/>
                </a:solidFill>
                <a:sym typeface="Wingdings" panose="05000000000000000000" pitchFamily="2" charset="2"/>
              </a:rPr>
              <a:t>where </a:t>
            </a:r>
            <a:r>
              <a:rPr lang="sv-SE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sv-SE" i="1" smtClean="0">
                <a:solidFill>
                  <a:schemeClr val="tx1"/>
                </a:solidFill>
              </a:rPr>
              <a:t>R</a:t>
            </a:r>
            <a:r>
              <a:rPr lang="sv-SE" baseline="-25000" smtClean="0">
                <a:solidFill>
                  <a:schemeClr val="tx1"/>
                </a:solidFill>
              </a:rPr>
              <a:t>i</a:t>
            </a:r>
            <a:r>
              <a:rPr lang="sv-SE" smtClean="0">
                <a:solidFill>
                  <a:schemeClr val="tx1"/>
                </a:solidFill>
              </a:rPr>
              <a:t>=1+</a:t>
            </a:r>
            <a:r>
              <a:rPr lang="sv-SE" i="1" smtClean="0">
                <a:solidFill>
                  <a:schemeClr val="tx1"/>
                </a:solidFill>
              </a:rPr>
              <a:t>R</a:t>
            </a:r>
            <a:r>
              <a:rPr lang="sv-SE" baseline="-25000" smtClean="0">
                <a:solidFill>
                  <a:schemeClr val="tx1"/>
                </a:solidFill>
              </a:rPr>
              <a:t>234</a:t>
            </a:r>
            <a:r>
              <a:rPr lang="sv-SE" smtClean="0">
                <a:solidFill>
                  <a:schemeClr val="tx1"/>
                </a:solidFill>
              </a:rPr>
              <a:t>+</a:t>
            </a:r>
            <a:r>
              <a:rPr lang="sv-SE" i="1" smtClean="0">
                <a:solidFill>
                  <a:schemeClr val="tx1"/>
                </a:solidFill>
              </a:rPr>
              <a:t>R</a:t>
            </a:r>
            <a:r>
              <a:rPr lang="sv-SE" baseline="-25000" smtClean="0">
                <a:solidFill>
                  <a:schemeClr val="tx1"/>
                </a:solidFill>
              </a:rPr>
              <a:t>235</a:t>
            </a:r>
          </a:p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22960" y="2021840"/>
            <a:ext cx="1016000" cy="924560"/>
          </a:xfrm>
          <a:prstGeom prst="ellipse">
            <a:avLst/>
          </a:prstGeom>
          <a:solidFill>
            <a:schemeClr val="tx2">
              <a:lumMod val="6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1923393" y="2484120"/>
            <a:ext cx="48485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71982" y="229945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Measurands!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8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Experimental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1422400"/>
            <a:ext cx="7905750" cy="4257676"/>
          </a:xfrm>
        </p:spPr>
        <p:txBody>
          <a:bodyPr/>
          <a:lstStyle/>
          <a:p>
            <a:r>
              <a:rPr lang="sv-SE" sz="2000" b="1" smtClean="0">
                <a:solidFill>
                  <a:schemeClr val="tx1"/>
                </a:solidFill>
              </a:rPr>
              <a:t>Samples:</a:t>
            </a:r>
            <a:r>
              <a:rPr lang="sv-SE" sz="2000" smtClean="0">
                <a:solidFill>
                  <a:schemeClr val="tx1"/>
                </a:solidFill>
              </a:rPr>
              <a:t> </a:t>
            </a:r>
            <a:br>
              <a:rPr lang="sv-SE" sz="2000" smtClean="0">
                <a:solidFill>
                  <a:schemeClr val="tx1"/>
                </a:solidFill>
              </a:rPr>
            </a:br>
            <a:r>
              <a:rPr lang="sv-SE" sz="2000" smtClean="0">
                <a:solidFill>
                  <a:schemeClr val="tx1"/>
                </a:solidFill>
              </a:rPr>
              <a:t>Three LEU samples and IRMM-184 (NU CRM):</a:t>
            </a:r>
            <a:br>
              <a:rPr lang="sv-SE" sz="2000" smtClean="0">
                <a:solidFill>
                  <a:schemeClr val="tx1"/>
                </a:solidFill>
              </a:rPr>
            </a:br>
            <a:r>
              <a:rPr lang="sv-SE" sz="2000" smtClean="0">
                <a:solidFill>
                  <a:schemeClr val="tx1"/>
                </a:solidFill>
              </a:rPr>
              <a:t>-One LEU and IRMM-184 as acid solutions (measured in the </a:t>
            </a:r>
            <a:r>
              <a:rPr lang="sv-SE" sz="2000" i="1" smtClean="0">
                <a:solidFill>
                  <a:schemeClr val="tx1"/>
                </a:solidFill>
              </a:rPr>
              <a:t>standard geometry</a:t>
            </a:r>
            <a:r>
              <a:rPr lang="sv-SE" sz="2000" smtClean="0">
                <a:solidFill>
                  <a:schemeClr val="tx1"/>
                </a:solidFill>
              </a:rPr>
              <a:t>: 60 mL sample container)</a:t>
            </a:r>
            <a:br>
              <a:rPr lang="sv-SE" sz="2000" smtClean="0">
                <a:solidFill>
                  <a:schemeClr val="tx1"/>
                </a:solidFill>
              </a:rPr>
            </a:br>
            <a:r>
              <a:rPr lang="sv-SE" sz="2000" smtClean="0">
                <a:solidFill>
                  <a:schemeClr val="tx1"/>
                </a:solidFill>
              </a:rPr>
              <a:t>-Two LEU as UO</a:t>
            </a:r>
            <a:r>
              <a:rPr lang="sv-SE" sz="2000" baseline="-25000" smtClean="0">
                <a:solidFill>
                  <a:schemeClr val="tx1"/>
                </a:solidFill>
              </a:rPr>
              <a:t>2</a:t>
            </a:r>
            <a:r>
              <a:rPr lang="sv-SE" sz="2000" smtClean="0">
                <a:solidFill>
                  <a:schemeClr val="tx1"/>
                </a:solidFill>
              </a:rPr>
              <a:t> pellets</a:t>
            </a:r>
          </a:p>
          <a:p>
            <a:r>
              <a:rPr lang="sv-SE" sz="2000" b="1" smtClean="0">
                <a:solidFill>
                  <a:schemeClr val="tx1"/>
                </a:solidFill>
              </a:rPr>
              <a:t>Detector:</a:t>
            </a:r>
            <a:r>
              <a:rPr lang="sv-SE" sz="2000" smtClean="0">
                <a:solidFill>
                  <a:schemeClr val="tx1"/>
                </a:solidFill>
              </a:rPr>
              <a:t/>
            </a:r>
            <a:br>
              <a:rPr lang="sv-SE" sz="2000" smtClean="0">
                <a:solidFill>
                  <a:schemeClr val="tx1"/>
                </a:solidFill>
              </a:rPr>
            </a:br>
            <a:r>
              <a:rPr lang="sv-SE" sz="2000" smtClean="0">
                <a:solidFill>
                  <a:schemeClr val="tx1"/>
                </a:solidFill>
              </a:rPr>
              <a:t>-p-type HPGe (~75×75 mm)</a:t>
            </a:r>
            <a:br>
              <a:rPr lang="sv-SE" sz="2000" smtClean="0">
                <a:solidFill>
                  <a:schemeClr val="tx1"/>
                </a:solidFill>
              </a:rPr>
            </a:br>
            <a:r>
              <a:rPr lang="sv-SE" sz="2000" smtClean="0">
                <a:solidFill>
                  <a:schemeClr val="tx1"/>
                </a:solidFill>
              </a:rPr>
              <a:t>-Semi-empirical calibration: possible to calculate efficiencies for non-std geometries, as well as different correction factors</a:t>
            </a:r>
          </a:p>
          <a:p>
            <a:r>
              <a:rPr lang="sv-SE" sz="2000" smtClean="0">
                <a:solidFill>
                  <a:schemeClr val="tx1"/>
                </a:solidFill>
              </a:rPr>
              <a:t>Measurements directly on detector encap</a:t>
            </a:r>
            <a:r>
              <a:rPr lang="sv-SE" sz="2000" smtClean="0">
                <a:solidFill>
                  <a:schemeClr val="tx1"/>
                </a:solidFill>
                <a:sym typeface="Wingdings" panose="05000000000000000000" pitchFamily="2" charset="2"/>
              </a:rPr>
              <a:t>True coincidence summations!?</a:t>
            </a:r>
            <a:endParaRPr lang="sv-SE" sz="2000" smtClean="0">
              <a:solidFill>
                <a:schemeClr val="tx1"/>
              </a:solidFill>
            </a:endParaRPr>
          </a:p>
          <a:p>
            <a:r>
              <a:rPr lang="sv-SE" sz="2000" smtClean="0">
                <a:solidFill>
                  <a:schemeClr val="tx1"/>
                </a:solidFill>
              </a:rPr>
              <a:t>TCS correction factors calculated using EFFTRAN and VGSL</a:t>
            </a:r>
          </a:p>
          <a:p>
            <a:endParaRPr lang="en-GB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True coincidence summation (TCS)</a:t>
            </a:r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992688" y="2059708"/>
            <a:ext cx="4470400" cy="2304683"/>
            <a:chOff x="899592" y="1124744"/>
            <a:chExt cx="7458197" cy="475252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124744"/>
              <a:ext cx="7458197" cy="4752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4211960" y="3501008"/>
              <a:ext cx="144016" cy="792088"/>
            </a:xfrm>
            <a:prstGeom prst="ellipse">
              <a:avLst/>
            </a:prstGeom>
            <a:solidFill>
              <a:schemeClr val="accent1"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932040" y="4149080"/>
              <a:ext cx="144016" cy="936104"/>
            </a:xfrm>
            <a:prstGeom prst="ellipse">
              <a:avLst/>
            </a:prstGeom>
            <a:solidFill>
              <a:schemeClr val="accent1"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7308302" y="4095770"/>
              <a:ext cx="1049485" cy="324036"/>
            </a:xfrm>
            <a:prstGeom prst="ellipse">
              <a:avLst/>
            </a:prstGeom>
            <a:solidFill>
              <a:schemeClr val="accent1"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128" y="1470679"/>
            <a:ext cx="8379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mtClean="0"/>
              <a:t>Gamma photons emitted within the time resolution of the detector system:</a:t>
            </a:r>
            <a:br>
              <a:rPr lang="sv-SE" smtClean="0"/>
            </a:br>
            <a:r>
              <a:rPr lang="sv-SE" smtClean="0">
                <a:sym typeface="Wingdings" panose="05000000000000000000" pitchFamily="2" charset="2"/>
              </a:rPr>
              <a:t>Count losses…</a:t>
            </a:r>
            <a:br>
              <a:rPr lang="sv-SE" smtClean="0">
                <a:sym typeface="Wingdings" panose="05000000000000000000" pitchFamily="2" charset="2"/>
              </a:rPr>
            </a:br>
            <a:r>
              <a:rPr lang="sv-SE" smtClean="0">
                <a:sym typeface="Wingdings" panose="05000000000000000000" pitchFamily="2" charset="2"/>
              </a:rPr>
              <a:t/>
            </a:r>
            <a:br>
              <a:rPr lang="sv-SE" smtClean="0">
                <a:sym typeface="Wingdings" panose="05000000000000000000" pitchFamily="2" charset="2"/>
              </a:rPr>
            </a:br>
            <a:r>
              <a:rPr lang="sv-SE" smtClean="0">
                <a:sym typeface="Wingdings" panose="05000000000000000000" pitchFamily="2" charset="2"/>
              </a:rPr>
              <a:t>Depends on the geometry (solid </a:t>
            </a:r>
            <a:br>
              <a:rPr lang="sv-SE" smtClean="0">
                <a:sym typeface="Wingdings" panose="05000000000000000000" pitchFamily="2" charset="2"/>
              </a:rPr>
            </a:br>
            <a:r>
              <a:rPr lang="sv-SE" smtClean="0">
                <a:sym typeface="Wingdings" panose="05000000000000000000" pitchFamily="2" charset="2"/>
              </a:rPr>
              <a:t>angle):</a:t>
            </a:r>
            <a:br>
              <a:rPr lang="sv-SE" smtClean="0">
                <a:sym typeface="Wingdings" panose="05000000000000000000" pitchFamily="2" charset="2"/>
              </a:rPr>
            </a:br>
            <a:r>
              <a:rPr lang="sv-SE" smtClean="0">
                <a:sym typeface="Wingdings" panose="05000000000000000000" pitchFamily="2" charset="2"/>
              </a:rPr>
              <a:t>-Detector size</a:t>
            </a:r>
            <a:br>
              <a:rPr lang="sv-SE" smtClean="0">
                <a:sym typeface="Wingdings" panose="05000000000000000000" pitchFamily="2" charset="2"/>
              </a:rPr>
            </a:br>
            <a:r>
              <a:rPr lang="sv-SE" smtClean="0">
                <a:sym typeface="Wingdings" panose="05000000000000000000" pitchFamily="2" charset="2"/>
              </a:rPr>
              <a:t>-Sample size</a:t>
            </a:r>
            <a:br>
              <a:rPr lang="sv-SE" smtClean="0">
                <a:sym typeface="Wingdings" panose="05000000000000000000" pitchFamily="2" charset="2"/>
              </a:rPr>
            </a:br>
            <a:r>
              <a:rPr lang="sv-SE" smtClean="0">
                <a:sym typeface="Wingdings" panose="05000000000000000000" pitchFamily="2" charset="2"/>
              </a:rPr>
              <a:t>-Detector-to-sample </a:t>
            </a:r>
            <a:br>
              <a:rPr lang="sv-SE" smtClean="0">
                <a:sym typeface="Wingdings" panose="05000000000000000000" pitchFamily="2" charset="2"/>
              </a:rPr>
            </a:br>
            <a:r>
              <a:rPr lang="sv-SE" smtClean="0">
                <a:sym typeface="Wingdings" panose="05000000000000000000" pitchFamily="2" charset="2"/>
              </a:rPr>
              <a:t>distance</a:t>
            </a:r>
            <a:br>
              <a:rPr lang="sv-SE" smtClean="0">
                <a:sym typeface="Wingdings" panose="05000000000000000000" pitchFamily="2" charset="2"/>
              </a:rPr>
            </a:br>
            <a:r>
              <a:rPr lang="sv-SE" smtClean="0">
                <a:sym typeface="Wingdings" panose="05000000000000000000" pitchFamily="2" charset="2"/>
              </a:rPr>
              <a:t>Also detector type…</a:t>
            </a:r>
            <a:br>
              <a:rPr lang="sv-SE" smtClean="0">
                <a:sym typeface="Wingdings" panose="05000000000000000000" pitchFamily="2" charset="2"/>
              </a:rPr>
            </a:br>
            <a:r>
              <a:rPr lang="sv-SE" smtClean="0">
                <a:sym typeface="Wingdings" panose="05000000000000000000" pitchFamily="2" charset="2"/>
              </a:rPr>
              <a:t/>
            </a:r>
            <a:br>
              <a:rPr lang="sv-SE" smtClean="0">
                <a:sym typeface="Wingdings" panose="05000000000000000000" pitchFamily="2" charset="2"/>
              </a:rPr>
            </a:br>
            <a:r>
              <a:rPr lang="sv-SE" smtClean="0">
                <a:sym typeface="Wingdings" panose="05000000000000000000" pitchFamily="2" charset="2"/>
              </a:rPr>
              <a:t>The effect cancels out when the sample is </a:t>
            </a:r>
            <a:r>
              <a:rPr lang="sv-SE" i="1" smtClean="0">
                <a:sym typeface="Wingdings" panose="05000000000000000000" pitchFamily="2" charset="2"/>
              </a:rPr>
              <a:t>far away</a:t>
            </a:r>
            <a:r>
              <a:rPr lang="sv-SE" smtClean="0">
                <a:sym typeface="Wingdings" panose="05000000000000000000" pitchFamily="2" charset="2"/>
              </a:rPr>
              <a:t> from the detector (distant geos), but that will reduce the sensitivity, resulting in much longer counting times!</a:t>
            </a:r>
          </a:p>
          <a:p>
            <a:r>
              <a:rPr lang="sv-SE" smtClean="0">
                <a:sym typeface="Wingdings" panose="05000000000000000000" pitchFamily="2" charset="2"/>
              </a:rPr>
              <a:t/>
            </a:r>
            <a:br>
              <a:rPr lang="sv-SE" smtClean="0">
                <a:sym typeface="Wingdings" panose="05000000000000000000" pitchFamily="2" charset="2"/>
              </a:rPr>
            </a:br>
            <a:r>
              <a:rPr lang="sv-SE" i="1" smtClean="0">
                <a:solidFill>
                  <a:srgbClr val="FF0000"/>
                </a:solidFill>
                <a:sym typeface="Wingdings" panose="05000000000000000000" pitchFamily="2" charset="2"/>
              </a:rPr>
              <a:t>(In this work: reducing the TCS on 258 keV from </a:t>
            </a:r>
            <a:r>
              <a:rPr lang="sv-SE" i="1" baseline="30000" smtClean="0">
                <a:solidFill>
                  <a:srgbClr val="FF0000"/>
                </a:solidFill>
                <a:sym typeface="Wingdings" panose="05000000000000000000" pitchFamily="2" charset="2"/>
              </a:rPr>
              <a:t>234m</a:t>
            </a:r>
            <a:r>
              <a:rPr lang="sv-SE" i="1" smtClean="0">
                <a:solidFill>
                  <a:srgbClr val="FF0000"/>
                </a:solidFill>
                <a:sym typeface="Wingdings" panose="05000000000000000000" pitchFamily="2" charset="2"/>
              </a:rPr>
              <a:t>Pa ’enough’ would require a distance which reduces the efficiency by about a factor of 15…)</a:t>
            </a:r>
            <a:endParaRPr lang="en-GB" i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2688" y="208686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Classical example: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TCS: Uranium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>
                <a:solidFill>
                  <a:schemeClr val="tx1"/>
                </a:solidFill>
              </a:rPr>
              <a:t>No significant TCS for </a:t>
            </a:r>
            <a:r>
              <a:rPr lang="sv-SE" baseline="30000" smtClean="0">
                <a:solidFill>
                  <a:schemeClr val="tx1"/>
                </a:solidFill>
              </a:rPr>
              <a:t>235</a:t>
            </a:r>
            <a:r>
              <a:rPr lang="sv-SE" smtClean="0">
                <a:solidFill>
                  <a:schemeClr val="tx1"/>
                </a:solidFill>
              </a:rPr>
              <a:t>U in this work</a:t>
            </a:r>
          </a:p>
          <a:p>
            <a:r>
              <a:rPr lang="sv-SE" smtClean="0">
                <a:solidFill>
                  <a:schemeClr val="tx1"/>
                </a:solidFill>
              </a:rPr>
              <a:t>Some peaks from </a:t>
            </a:r>
            <a:r>
              <a:rPr lang="sv-SE" baseline="30000" smtClean="0">
                <a:solidFill>
                  <a:schemeClr val="tx1"/>
                </a:solidFill>
              </a:rPr>
              <a:t>238</a:t>
            </a:r>
            <a:r>
              <a:rPr lang="sv-SE" smtClean="0">
                <a:solidFill>
                  <a:schemeClr val="tx1"/>
                </a:solidFill>
              </a:rPr>
              <a:t>U (</a:t>
            </a:r>
            <a:r>
              <a:rPr lang="sv-SE" baseline="30000" smtClean="0">
                <a:solidFill>
                  <a:schemeClr val="tx1"/>
                </a:solidFill>
              </a:rPr>
              <a:t>234m</a:t>
            </a:r>
            <a:r>
              <a:rPr lang="sv-SE" smtClean="0">
                <a:solidFill>
                  <a:schemeClr val="tx1"/>
                </a:solidFill>
              </a:rPr>
              <a:t>Pa!) largely affected</a:t>
            </a:r>
          </a:p>
          <a:p>
            <a:r>
              <a:rPr lang="sv-SE" smtClean="0">
                <a:solidFill>
                  <a:srgbClr val="A80033"/>
                </a:solidFill>
              </a:rPr>
              <a:t>258 keV the most affected peak!!!</a:t>
            </a:r>
            <a:br>
              <a:rPr lang="sv-SE" smtClean="0">
                <a:solidFill>
                  <a:srgbClr val="A80033"/>
                </a:solidFill>
              </a:rPr>
            </a:br>
            <a:r>
              <a:rPr lang="sv-SE" i="1" smtClean="0">
                <a:solidFill>
                  <a:schemeClr val="tx1"/>
                </a:solidFill>
              </a:rPr>
              <a:t>This peak is the most important one for uranium isotopics (in particular for low enrichments) when using the ’high energy region’, and a systematic effect for this peak will result in a sytematic effect for the enrichment (with about the same factor)</a:t>
            </a:r>
          </a:p>
        </p:txBody>
      </p:sp>
    </p:spTree>
    <p:extLst>
      <p:ext uri="{BB962C8B-B14F-4D97-AF65-F5344CB8AC3E}">
        <p14:creationId xmlns:p14="http://schemas.microsoft.com/office/powerpoint/2010/main" val="40016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Anpassad formgivning 1">
      <a:dk1>
        <a:srgbClr val="000000"/>
      </a:dk1>
      <a:lt1>
        <a:srgbClr val="FFFFFF"/>
      </a:lt1>
      <a:dk2>
        <a:srgbClr val="793E63"/>
      </a:dk2>
      <a:lt2>
        <a:srgbClr val="000000"/>
      </a:lt2>
      <a:accent1>
        <a:srgbClr val="2695D3"/>
      </a:accent1>
      <a:accent2>
        <a:srgbClr val="979696"/>
      </a:accent2>
      <a:accent3>
        <a:srgbClr val="FFFFFF"/>
      </a:accent3>
      <a:accent4>
        <a:srgbClr val="000000"/>
      </a:accent4>
      <a:accent5>
        <a:srgbClr val="ACC8E6"/>
      </a:accent5>
      <a:accent6>
        <a:srgbClr val="888787"/>
      </a:accent6>
      <a:hlink>
        <a:srgbClr val="A0AD00"/>
      </a:hlink>
      <a:folHlink>
        <a:srgbClr val="A80033"/>
      </a:folHlink>
    </a:clrScheme>
    <a:fontScheme name="Anpassad 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passad 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2695D3"/>
        </a:accent1>
        <a:accent2>
          <a:srgbClr val="793E63"/>
        </a:accent2>
        <a:accent3>
          <a:srgbClr val="FFFFFF"/>
        </a:accent3>
        <a:accent4>
          <a:srgbClr val="000000"/>
        </a:accent4>
        <a:accent5>
          <a:srgbClr val="ACC8E6"/>
        </a:accent5>
        <a:accent6>
          <a:srgbClr val="6D3759"/>
        </a:accent6>
        <a:hlink>
          <a:srgbClr val="A0AD00"/>
        </a:hlink>
        <a:folHlink>
          <a:srgbClr val="A8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1">
        <a:dk1>
          <a:srgbClr val="000000"/>
        </a:dk1>
        <a:lt1>
          <a:srgbClr val="FFFFFF"/>
        </a:lt1>
        <a:dk2>
          <a:srgbClr val="793E63"/>
        </a:dk2>
        <a:lt2>
          <a:srgbClr val="000000"/>
        </a:lt2>
        <a:accent1>
          <a:srgbClr val="2695D3"/>
        </a:accent1>
        <a:accent2>
          <a:srgbClr val="979696"/>
        </a:accent2>
        <a:accent3>
          <a:srgbClr val="FFFFFF"/>
        </a:accent3>
        <a:accent4>
          <a:srgbClr val="000000"/>
        </a:accent4>
        <a:accent5>
          <a:srgbClr val="ACC8E6"/>
        </a:accent5>
        <a:accent6>
          <a:srgbClr val="888787"/>
        </a:accent6>
        <a:hlink>
          <a:srgbClr val="A0AD00"/>
        </a:hlink>
        <a:folHlink>
          <a:srgbClr val="A8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2">
        <a:dk1>
          <a:srgbClr val="000000"/>
        </a:dk1>
        <a:lt1>
          <a:srgbClr val="FFFFFF"/>
        </a:lt1>
        <a:dk2>
          <a:srgbClr val="FFFFFF"/>
        </a:dk2>
        <a:lt2>
          <a:srgbClr val="2E365D"/>
        </a:lt2>
        <a:accent1>
          <a:srgbClr val="2695D3"/>
        </a:accent1>
        <a:accent2>
          <a:srgbClr val="979696"/>
        </a:accent2>
        <a:accent3>
          <a:srgbClr val="FFFFFF"/>
        </a:accent3>
        <a:accent4>
          <a:srgbClr val="000000"/>
        </a:accent4>
        <a:accent5>
          <a:srgbClr val="ACC8E6"/>
        </a:accent5>
        <a:accent6>
          <a:srgbClr val="888787"/>
        </a:accent6>
        <a:hlink>
          <a:srgbClr val="A0AD00"/>
        </a:hlink>
        <a:folHlink>
          <a:srgbClr val="793E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Standardformgivning">
  <a:themeElements>
    <a:clrScheme name="10_Standardformgivning 1">
      <a:dk1>
        <a:srgbClr val="000000"/>
      </a:dk1>
      <a:lt1>
        <a:srgbClr val="FFFFFF"/>
      </a:lt1>
      <a:dk2>
        <a:srgbClr val="FFFFFF"/>
      </a:dk2>
      <a:lt2>
        <a:srgbClr val="2E365D"/>
      </a:lt2>
      <a:accent1>
        <a:srgbClr val="2695D3"/>
      </a:accent1>
      <a:accent2>
        <a:srgbClr val="979696"/>
      </a:accent2>
      <a:accent3>
        <a:srgbClr val="FFFFFF"/>
      </a:accent3>
      <a:accent4>
        <a:srgbClr val="000000"/>
      </a:accent4>
      <a:accent5>
        <a:srgbClr val="ACC8E6"/>
      </a:accent5>
      <a:accent6>
        <a:srgbClr val="888787"/>
      </a:accent6>
      <a:hlink>
        <a:srgbClr val="A0AD00"/>
      </a:hlink>
      <a:folHlink>
        <a:srgbClr val="793E63"/>
      </a:folHlink>
    </a:clrScheme>
    <a:fontScheme name="11_Standardformgivn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Standardformgivning 1">
        <a:dk1>
          <a:srgbClr val="000000"/>
        </a:dk1>
        <a:lt1>
          <a:srgbClr val="FFFFFF"/>
        </a:lt1>
        <a:dk2>
          <a:srgbClr val="FFFFFF"/>
        </a:dk2>
        <a:lt2>
          <a:srgbClr val="2E365D"/>
        </a:lt2>
        <a:accent1>
          <a:srgbClr val="2695D3"/>
        </a:accent1>
        <a:accent2>
          <a:srgbClr val="979696"/>
        </a:accent2>
        <a:accent3>
          <a:srgbClr val="FFFFFF"/>
        </a:accent3>
        <a:accent4>
          <a:srgbClr val="000000"/>
        </a:accent4>
        <a:accent5>
          <a:srgbClr val="ACC8E6"/>
        </a:accent5>
        <a:accent6>
          <a:srgbClr val="888787"/>
        </a:accent6>
        <a:hlink>
          <a:srgbClr val="A0AD00"/>
        </a:hlink>
        <a:folHlink>
          <a:srgbClr val="793E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D1E4D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1">
    <a:dk1>
      <a:srgbClr val="000000"/>
    </a:dk1>
    <a:lt1>
      <a:srgbClr val="FFFFFF"/>
    </a:lt1>
    <a:dk2>
      <a:srgbClr val="FFFFFF"/>
    </a:dk2>
    <a:lt2>
      <a:srgbClr val="2E365D"/>
    </a:lt2>
    <a:accent1>
      <a:srgbClr val="2695D3"/>
    </a:accent1>
    <a:accent2>
      <a:srgbClr val="979696"/>
    </a:accent2>
    <a:accent3>
      <a:srgbClr val="FFFFFF"/>
    </a:accent3>
    <a:accent4>
      <a:srgbClr val="000000"/>
    </a:accent4>
    <a:accent5>
      <a:srgbClr val="ACC8E6"/>
    </a:accent5>
    <a:accent6>
      <a:srgbClr val="888787"/>
    </a:accent6>
    <a:hlink>
      <a:srgbClr val="A0AD00"/>
    </a:hlink>
    <a:folHlink>
      <a:srgbClr val="793E6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2491</TotalTime>
  <Words>372</Words>
  <Application>Microsoft Office PowerPoint</Application>
  <PresentationFormat>On-screen Show (4:3)</PresentationFormat>
  <Paragraphs>73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Symbol</vt:lpstr>
      <vt:lpstr>Wingdings</vt:lpstr>
      <vt:lpstr>Anpassad formgivning</vt:lpstr>
      <vt:lpstr>11_Standardformgivning</vt:lpstr>
      <vt:lpstr>Equation</vt:lpstr>
      <vt:lpstr>Ekvation</vt:lpstr>
      <vt:lpstr>PowerPoint Presentation</vt:lpstr>
      <vt:lpstr>The problem</vt:lpstr>
      <vt:lpstr>Agenda</vt:lpstr>
      <vt:lpstr>Gamma spectrometry of uranium isotopics</vt:lpstr>
      <vt:lpstr>Theory: Isotopics using HRGS</vt:lpstr>
      <vt:lpstr>Theory</vt:lpstr>
      <vt:lpstr>Experimental</vt:lpstr>
      <vt:lpstr>True coincidence summation (TCS)</vt:lpstr>
      <vt:lpstr>TCS: Uranium</vt:lpstr>
      <vt:lpstr>The correction factor</vt:lpstr>
      <vt:lpstr>Results: LEU dissolved in the ’std-geo’</vt:lpstr>
      <vt:lpstr>Results: LEU as an uranium pellet</vt:lpstr>
      <vt:lpstr>Results: 235U</vt:lpstr>
      <vt:lpstr>Resultat: 238U</vt:lpstr>
      <vt:lpstr>Resultat: 234U</vt:lpstr>
      <vt:lpstr>Conclusions</vt:lpstr>
      <vt:lpstr>PowerPoint Presentation</vt:lpstr>
      <vt:lpstr>Complementary information</vt:lpstr>
      <vt:lpstr>235U abundance (FRAM evaluations included):</vt:lpstr>
    </vt:vector>
  </TitlesOfParts>
  <Company>FOI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Mätning av radioaktiva ämnen och kärnämnen 2011</dc:title>
  <dc:creator>henram</dc:creator>
  <cp:lastModifiedBy>Henrik Ramebäck</cp:lastModifiedBy>
  <cp:revision>99</cp:revision>
  <dcterms:created xsi:type="dcterms:W3CDTF">2010-09-14T08:41:21Z</dcterms:created>
  <dcterms:modified xsi:type="dcterms:W3CDTF">2016-09-13T08:11:35Z</dcterms:modified>
</cp:coreProperties>
</file>