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6" r:id="rId3"/>
    <p:sldId id="259" r:id="rId4"/>
    <p:sldId id="276" r:id="rId5"/>
    <p:sldId id="287" r:id="rId6"/>
    <p:sldId id="271" r:id="rId7"/>
    <p:sldId id="262" r:id="rId8"/>
    <p:sldId id="268" r:id="rId9"/>
    <p:sldId id="267" r:id="rId10"/>
    <p:sldId id="269" r:id="rId11"/>
    <p:sldId id="270" r:id="rId12"/>
    <p:sldId id="279" r:id="rId13"/>
    <p:sldId id="273" r:id="rId14"/>
    <p:sldId id="278" r:id="rId15"/>
    <p:sldId id="272" r:id="rId16"/>
    <p:sldId id="291" r:id="rId17"/>
    <p:sldId id="285" r:id="rId18"/>
    <p:sldId id="275" r:id="rId19"/>
    <p:sldId id="274" r:id="rId20"/>
    <p:sldId id="277" r:id="rId21"/>
    <p:sldId id="286" r:id="rId22"/>
    <p:sldId id="258" r:id="rId23"/>
    <p:sldId id="261" r:id="rId24"/>
    <p:sldId id="260" r:id="rId25"/>
    <p:sldId id="289" r:id="rId26"/>
    <p:sldId id="288" r:id="rId27"/>
    <p:sldId id="290" r:id="rId28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8" autoAdjust="0"/>
    <p:restoredTop sz="94660"/>
  </p:normalViewPr>
  <p:slideViewPr>
    <p:cSldViewPr>
      <p:cViewPr>
        <p:scale>
          <a:sx n="60" d="100"/>
          <a:sy n="60" d="100"/>
        </p:scale>
        <p:origin x="-199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48F18-1906-45B4-B93A-39584D26D82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0FC88-7F7B-4EB2-8612-8D6AB37EAD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3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QA objectives:</a:t>
            </a:r>
          </a:p>
          <a:p>
            <a:r>
              <a:rPr lang="en-US" dirty="0" smtClean="0"/>
              <a:t>Minimized manual data handling (typing) – less QC work.</a:t>
            </a:r>
          </a:p>
          <a:p>
            <a:r>
              <a:rPr lang="en-US" dirty="0" smtClean="0"/>
              <a:t>All entries and selections needed for reproduction must be recorded in a secure way </a:t>
            </a:r>
          </a:p>
          <a:p>
            <a:r>
              <a:rPr lang="en-US" dirty="0" smtClean="0"/>
              <a:t>(time stamped and locked) </a:t>
            </a:r>
          </a:p>
          <a:p>
            <a:r>
              <a:rPr lang="en-US" dirty="0" smtClean="0"/>
              <a:t>Either specific values or references to QA documentation (e.g. standard geometry) </a:t>
            </a:r>
          </a:p>
          <a:p>
            <a:r>
              <a:rPr lang="en-US" dirty="0" smtClean="0"/>
              <a:t>Customized report output integrating system validation info. Optimized for QC.   </a:t>
            </a:r>
          </a:p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0FC88-7F7B-4EB2-8612-8D6AB37EAD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5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0FC88-7F7B-4EB2-8612-8D6AB37EAD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5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459-767B-4238-B265-C2AC4FA09F31}" type="datetimeFigureOut">
              <a:rPr lang="da-DK" smtClean="0"/>
              <a:t>13-09-2016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C642-DDCD-439B-8FD2-CC5E82BA7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21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459-767B-4238-B265-C2AC4FA09F31}" type="datetimeFigureOut">
              <a:rPr lang="da-DK" smtClean="0"/>
              <a:t>13-09-2016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C642-DDCD-439B-8FD2-CC5E82BA7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14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459-767B-4238-B265-C2AC4FA09F31}" type="datetimeFigureOut">
              <a:rPr lang="da-DK" smtClean="0"/>
              <a:t>13-09-2016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C642-DDCD-439B-8FD2-CC5E82BA7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657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459-767B-4238-B265-C2AC4FA09F31}" type="datetimeFigureOut">
              <a:rPr lang="da-DK" smtClean="0"/>
              <a:t>13-09-2016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C642-DDCD-439B-8FD2-CC5E82BA7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723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459-767B-4238-B265-C2AC4FA09F31}" type="datetimeFigureOut">
              <a:rPr lang="da-DK" smtClean="0"/>
              <a:t>13-09-2016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C642-DDCD-439B-8FD2-CC5E82BA7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05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459-767B-4238-B265-C2AC4FA09F31}" type="datetimeFigureOut">
              <a:rPr lang="da-DK" smtClean="0"/>
              <a:t>13-09-2016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C642-DDCD-439B-8FD2-CC5E82BA7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049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459-767B-4238-B265-C2AC4FA09F31}" type="datetimeFigureOut">
              <a:rPr lang="da-DK" smtClean="0"/>
              <a:t>13-09-2016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C642-DDCD-439B-8FD2-CC5E82BA7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074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459-767B-4238-B265-C2AC4FA09F31}" type="datetimeFigureOut">
              <a:rPr lang="da-DK" smtClean="0"/>
              <a:t>13-09-2016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C642-DDCD-439B-8FD2-CC5E82BA7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105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459-767B-4238-B265-C2AC4FA09F31}" type="datetimeFigureOut">
              <a:rPr lang="da-DK" smtClean="0"/>
              <a:t>13-09-2016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C642-DDCD-439B-8FD2-CC5E82BA7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519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459-767B-4238-B265-C2AC4FA09F31}" type="datetimeFigureOut">
              <a:rPr lang="da-DK" smtClean="0"/>
              <a:t>13-09-2016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C642-DDCD-439B-8FD2-CC5E82BA7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216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459-767B-4238-B265-C2AC4FA09F31}" type="datetimeFigureOut">
              <a:rPr lang="da-DK" smtClean="0"/>
              <a:t>13-09-2016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C642-DDCD-439B-8FD2-CC5E82BA7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91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4C459-767B-4238-B265-C2AC4FA09F31}" type="datetimeFigureOut">
              <a:rPr lang="da-DK" smtClean="0"/>
              <a:t>13-09-2016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2C642-DDCD-439B-8FD2-CC5E82BA7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735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@sis.d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3614935" cy="1999492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539552" y="2322144"/>
            <a:ext cx="7473008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Quality </a:t>
            </a:r>
            <a:r>
              <a:rPr lang="en-GB" dirty="0"/>
              <a:t>assurance of a characterised Ge-detector used for various geometries 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/>
              <a:t>mathematical efficiency calibration)</a:t>
            </a:r>
            <a:endParaRPr lang="da-DK" dirty="0"/>
          </a:p>
          <a:p>
            <a:endParaRPr lang="da-DK" dirty="0" smtClean="0"/>
          </a:p>
          <a:p>
            <a:endParaRPr lang="da-DK" sz="1400" dirty="0" smtClean="0"/>
          </a:p>
          <a:p>
            <a:endParaRPr lang="da-DK" sz="1400" dirty="0"/>
          </a:p>
          <a:p>
            <a:endParaRPr lang="da-DK" sz="1400" dirty="0" smtClean="0"/>
          </a:p>
          <a:p>
            <a:r>
              <a:rPr lang="da-DK" sz="1400" dirty="0" smtClean="0"/>
              <a:t>Asser </a:t>
            </a:r>
            <a:r>
              <a:rPr lang="da-DK" sz="1400" dirty="0" err="1" smtClean="0"/>
              <a:t>Nyander</a:t>
            </a:r>
            <a:r>
              <a:rPr lang="da-DK" sz="1400" dirty="0" smtClean="0"/>
              <a:t> Poulsen</a:t>
            </a:r>
          </a:p>
          <a:p>
            <a:r>
              <a:rPr lang="da-DK" sz="1400" dirty="0" smtClean="0"/>
              <a:t>Special Adviser, </a:t>
            </a:r>
            <a:r>
              <a:rPr lang="da-DK" sz="1400" dirty="0" err="1" smtClean="0"/>
              <a:t>Ph.D.</a:t>
            </a:r>
            <a:endParaRPr lang="da-DK" sz="1400" dirty="0"/>
          </a:p>
          <a:p>
            <a:r>
              <a:rPr lang="da-DK" sz="1400" dirty="0" smtClean="0">
                <a:hlinkClick r:id="rId3"/>
              </a:rPr>
              <a:t>apo@sis.dk</a:t>
            </a:r>
            <a:endParaRPr lang="da-DK" sz="1400" dirty="0" smtClean="0"/>
          </a:p>
          <a:p>
            <a:endParaRPr lang="da-DK" sz="1400" dirty="0"/>
          </a:p>
          <a:p>
            <a:r>
              <a:rPr lang="da-DK" sz="1400" dirty="0" smtClean="0"/>
              <a:t>Strålebeskyttelse i Sundhedsstyrelsen (SIS)</a:t>
            </a:r>
          </a:p>
          <a:p>
            <a:r>
              <a:rPr lang="da-DK" sz="1400" dirty="0" smtClean="0"/>
              <a:t>Knapholm 7</a:t>
            </a:r>
          </a:p>
          <a:p>
            <a:r>
              <a:rPr lang="da-DK" sz="1400" dirty="0" smtClean="0"/>
              <a:t>2730 Herlev, Denmark</a:t>
            </a:r>
          </a:p>
          <a:p>
            <a:r>
              <a:rPr lang="da-DK" sz="1400" dirty="0" smtClean="0"/>
              <a:t>www.sis.dk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35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53752"/>
            <a:ext cx="8229600" cy="1143000"/>
          </a:xfrm>
        </p:spPr>
        <p:txBody>
          <a:bodyPr>
            <a:normAutofit/>
          </a:bodyPr>
          <a:lstStyle/>
          <a:p>
            <a:r>
              <a:rPr lang="da-DK" sz="3200" dirty="0" err="1" smtClean="0"/>
              <a:t>Geometry</a:t>
            </a:r>
            <a:r>
              <a:rPr lang="da-DK" sz="3200" dirty="0" smtClean="0"/>
              <a:t> model (</a:t>
            </a:r>
            <a:r>
              <a:rPr lang="da-DK" sz="3200" dirty="0" err="1" smtClean="0"/>
              <a:t>LabSocs</a:t>
            </a:r>
            <a:r>
              <a:rPr lang="da-DK" sz="3200" dirty="0" smtClean="0"/>
              <a:t>)</a:t>
            </a:r>
            <a:endParaRPr lang="da-DK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196752"/>
            <a:ext cx="3219987" cy="208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369971" y="838921"/>
            <a:ext cx="327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Standard container ”</a:t>
            </a:r>
            <a:r>
              <a:rPr lang="da-DK" dirty="0" err="1" smtClean="0"/>
              <a:t>WHITE.bkr</a:t>
            </a:r>
            <a:r>
              <a:rPr lang="da-DK" dirty="0" smtClean="0"/>
              <a:t>”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06" y="4653136"/>
            <a:ext cx="1639729" cy="105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141" y="1340768"/>
            <a:ext cx="2661129" cy="239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Billed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429001"/>
            <a:ext cx="3747035" cy="29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55435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Lige pilforbindelse 4"/>
          <p:cNvCxnSpPr/>
          <p:nvPr/>
        </p:nvCxnSpPr>
        <p:spPr>
          <a:xfrm>
            <a:off x="4572000" y="2348880"/>
            <a:ext cx="770904" cy="2097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/>
          <p:cNvCxnSpPr/>
          <p:nvPr/>
        </p:nvCxnSpPr>
        <p:spPr>
          <a:xfrm flipV="1">
            <a:off x="4499992" y="4446404"/>
            <a:ext cx="14401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 flipH="1" flipV="1">
            <a:off x="3563888" y="4509120"/>
            <a:ext cx="72008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boks 10"/>
          <p:cNvSpPr txBox="1"/>
          <p:nvPr/>
        </p:nvSpPr>
        <p:spPr>
          <a:xfrm>
            <a:off x="2340036" y="1844824"/>
            <a:ext cx="522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Assumed sample composition and weight entered</a:t>
            </a:r>
            <a:endParaRPr lang="en-US" dirty="0"/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532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Density roughly adjusted to reach approx. fill-height </a:t>
            </a:r>
            <a:endParaRPr lang="en-US" dirty="0"/>
          </a:p>
        </p:txBody>
      </p:sp>
      <p:cxnSp>
        <p:nvCxnSpPr>
          <p:cNvPr id="17" name="Lige pilforbindelse 16"/>
          <p:cNvCxnSpPr/>
          <p:nvPr/>
        </p:nvCxnSpPr>
        <p:spPr>
          <a:xfrm flipH="1">
            <a:off x="4118768" y="2348880"/>
            <a:ext cx="272679" cy="2034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4" y="95993"/>
            <a:ext cx="1895627" cy="104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9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2"/>
          <a:srcRect l="20800" t="615"/>
          <a:stretch/>
        </p:blipFill>
        <p:spPr>
          <a:xfrm>
            <a:off x="4586178" y="793898"/>
            <a:ext cx="4277264" cy="360871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3"/>
          <a:srcRect t="11062" r="8515" b="50002"/>
          <a:stretch/>
        </p:blipFill>
        <p:spPr>
          <a:xfrm>
            <a:off x="0" y="2492896"/>
            <a:ext cx="5797110" cy="3374563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899592" y="609232"/>
            <a:ext cx="325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Screenshots for documentation</a:t>
            </a:r>
            <a:endParaRPr lang="en-US" dirty="0"/>
          </a:p>
        </p:txBody>
      </p:sp>
      <p:sp>
        <p:nvSpPr>
          <p:cNvPr id="2" name="Tekstboks 1"/>
          <p:cNvSpPr txBox="1"/>
          <p:nvPr/>
        </p:nvSpPr>
        <p:spPr>
          <a:xfrm>
            <a:off x="6156176" y="5264333"/>
            <a:ext cx="2777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Density automatically </a:t>
            </a:r>
          </a:p>
          <a:p>
            <a:r>
              <a:rPr lang="en-US" dirty="0" smtClean="0"/>
              <a:t>calculated from </a:t>
            </a:r>
          </a:p>
          <a:p>
            <a:r>
              <a:rPr lang="en-US" dirty="0" smtClean="0"/>
              <a:t>sample mass and fill height </a:t>
            </a:r>
            <a:endParaRPr lang="en-US" dirty="0"/>
          </a:p>
        </p:txBody>
      </p:sp>
      <p:cxnSp>
        <p:nvCxnSpPr>
          <p:cNvPr id="4" name="Lige forbindelse 3"/>
          <p:cNvCxnSpPr/>
          <p:nvPr/>
        </p:nvCxnSpPr>
        <p:spPr>
          <a:xfrm flipH="1" flipV="1">
            <a:off x="5508104" y="4797152"/>
            <a:ext cx="57606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3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7" r="44691" b="30221"/>
          <a:stretch/>
        </p:blipFill>
        <p:spPr bwMode="auto">
          <a:xfrm>
            <a:off x="0" y="1219200"/>
            <a:ext cx="8840582" cy="26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08" b="40000"/>
          <a:stretch/>
        </p:blipFill>
        <p:spPr bwMode="auto">
          <a:xfrm>
            <a:off x="357749" y="2482160"/>
            <a:ext cx="702758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3081604" y="364014"/>
            <a:ext cx="278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Genie report template (.</a:t>
            </a:r>
            <a:r>
              <a:rPr lang="en-US" dirty="0" err="1" smtClean="0"/>
              <a:t>tpl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" name="Lige pilforbindelse 6"/>
          <p:cNvCxnSpPr/>
          <p:nvPr/>
        </p:nvCxnSpPr>
        <p:spPr>
          <a:xfrm>
            <a:off x="503548" y="1399752"/>
            <a:ext cx="0" cy="31813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>
            <a:off x="1195410" y="1407318"/>
            <a:ext cx="280246" cy="31018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/>
          <p:cNvCxnSpPr/>
          <p:nvPr/>
        </p:nvCxnSpPr>
        <p:spPr>
          <a:xfrm>
            <a:off x="1727684" y="1446051"/>
            <a:ext cx="900100" cy="30630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pilforbindelse 16"/>
          <p:cNvCxnSpPr/>
          <p:nvPr/>
        </p:nvCxnSpPr>
        <p:spPr>
          <a:xfrm>
            <a:off x="2375756" y="1448780"/>
            <a:ext cx="828092" cy="30603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/>
          <p:cNvCxnSpPr/>
          <p:nvPr/>
        </p:nvCxnSpPr>
        <p:spPr>
          <a:xfrm>
            <a:off x="3046024" y="1520345"/>
            <a:ext cx="825516" cy="2988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pilforbindelse 20"/>
          <p:cNvCxnSpPr/>
          <p:nvPr/>
        </p:nvCxnSpPr>
        <p:spPr>
          <a:xfrm>
            <a:off x="3923928" y="1483198"/>
            <a:ext cx="648072" cy="30259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pilforbindelse 30"/>
          <p:cNvCxnSpPr/>
          <p:nvPr/>
        </p:nvCxnSpPr>
        <p:spPr>
          <a:xfrm>
            <a:off x="5004048" y="1483198"/>
            <a:ext cx="360040" cy="30259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ge pilforbindelse 42"/>
          <p:cNvCxnSpPr/>
          <p:nvPr/>
        </p:nvCxnSpPr>
        <p:spPr>
          <a:xfrm>
            <a:off x="5796136" y="1501771"/>
            <a:ext cx="0" cy="30073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ge pilforbindelse 44"/>
          <p:cNvCxnSpPr/>
          <p:nvPr/>
        </p:nvCxnSpPr>
        <p:spPr>
          <a:xfrm>
            <a:off x="6084168" y="1475275"/>
            <a:ext cx="216024" cy="30338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ge pilforbindelse 46"/>
          <p:cNvCxnSpPr/>
          <p:nvPr/>
        </p:nvCxnSpPr>
        <p:spPr>
          <a:xfrm>
            <a:off x="6256462" y="1473517"/>
            <a:ext cx="763810" cy="31796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Tekstboks 1037"/>
          <p:cNvSpPr txBox="1"/>
          <p:nvPr/>
        </p:nvSpPr>
        <p:spPr>
          <a:xfrm>
            <a:off x="4067944" y="5949280"/>
            <a:ext cx="372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“miss”, * and @ are moved to the end</a:t>
            </a:r>
            <a:endParaRPr lang="en-US" dirty="0"/>
          </a:p>
        </p:txBody>
      </p:sp>
      <p:sp>
        <p:nvSpPr>
          <p:cNvPr id="1039" name="Ellipse 1038"/>
          <p:cNvSpPr/>
          <p:nvPr/>
        </p:nvSpPr>
        <p:spPr>
          <a:xfrm>
            <a:off x="1151620" y="2526171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Tekstboks 1039"/>
          <p:cNvSpPr txBox="1"/>
          <p:nvPr/>
        </p:nvSpPr>
        <p:spPr>
          <a:xfrm>
            <a:off x="953937" y="2156839"/>
            <a:ext cx="122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1907704" y="611396"/>
            <a:ext cx="2620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Nuclides listed with gaps!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Excel challenge…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/>
          <a:stretch/>
        </p:blipFill>
        <p:spPr bwMode="auto">
          <a:xfrm>
            <a:off x="1187624" y="2276165"/>
            <a:ext cx="7609539" cy="28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7"/>
            <a:ext cx="522255" cy="64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5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221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Genie algorithm settings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44" y="1628800"/>
            <a:ext cx="3384376" cy="328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472921" cy="194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02249"/>
            <a:ext cx="3134242" cy="272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6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5184576" cy="653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683568" y="1147973"/>
            <a:ext cx="1644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QA</a:t>
            </a:r>
          </a:p>
          <a:p>
            <a:r>
              <a:rPr lang="en-US" dirty="0" smtClean="0"/>
              <a:t>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56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2"/>
          <a:stretch/>
        </p:blipFill>
        <p:spPr bwMode="auto">
          <a:xfrm>
            <a:off x="323528" y="404664"/>
            <a:ext cx="4896544" cy="31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6610"/>
            <a:ext cx="3744416" cy="557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395536" y="4725144"/>
            <a:ext cx="281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Genie algorithm settings QC</a:t>
            </a:r>
            <a:endParaRPr lang="en-US" dirty="0"/>
          </a:p>
        </p:txBody>
      </p:sp>
      <p:sp>
        <p:nvSpPr>
          <p:cNvPr id="5" name="Tekstboks 4"/>
          <p:cNvSpPr txBox="1"/>
          <p:nvPr/>
        </p:nvSpPr>
        <p:spPr>
          <a:xfrm>
            <a:off x="737745" y="5517232"/>
            <a:ext cx="301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CAM-file parameter checksum</a:t>
            </a:r>
            <a:endParaRPr lang="en-US" dirty="0"/>
          </a:p>
        </p:txBody>
      </p:sp>
      <p:cxnSp>
        <p:nvCxnSpPr>
          <p:cNvPr id="8" name="Lige forbindelse 7"/>
          <p:cNvCxnSpPr>
            <a:endCxn id="5" idx="3"/>
          </p:cNvCxnSpPr>
          <p:nvPr/>
        </p:nvCxnSpPr>
        <p:spPr>
          <a:xfrm flipH="1" flipV="1">
            <a:off x="3753955" y="5701898"/>
            <a:ext cx="1970174" cy="3193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edadgående pil 8"/>
          <p:cNvSpPr/>
          <p:nvPr/>
        </p:nvSpPr>
        <p:spPr>
          <a:xfrm rot="17053878">
            <a:off x="3527884" y="3217461"/>
            <a:ext cx="360040" cy="1423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7"/>
          <a:stretch/>
        </p:blipFill>
        <p:spPr bwMode="auto">
          <a:xfrm>
            <a:off x="4411782" y="126446"/>
            <a:ext cx="4000044" cy="591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" y="1484784"/>
            <a:ext cx="420765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Lige pilforbindelse 2"/>
          <p:cNvCxnSpPr/>
          <p:nvPr/>
        </p:nvCxnSpPr>
        <p:spPr>
          <a:xfrm flipV="1">
            <a:off x="3779912" y="1556792"/>
            <a:ext cx="158417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pilforbindelse 4"/>
          <p:cNvCxnSpPr/>
          <p:nvPr/>
        </p:nvCxnSpPr>
        <p:spPr>
          <a:xfrm flipV="1">
            <a:off x="3707904" y="1556792"/>
            <a:ext cx="316835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/>
          <p:cNvCxnSpPr/>
          <p:nvPr/>
        </p:nvCxnSpPr>
        <p:spPr>
          <a:xfrm flipV="1">
            <a:off x="1691680" y="1268760"/>
            <a:ext cx="4720124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boks 8"/>
          <p:cNvSpPr txBox="1"/>
          <p:nvPr/>
        </p:nvSpPr>
        <p:spPr>
          <a:xfrm>
            <a:off x="2195736" y="548680"/>
            <a:ext cx="131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1187624" y="1196752"/>
            <a:ext cx="181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(</a:t>
            </a:r>
            <a:r>
              <a:rPr lang="en-US" dirty="0" err="1" smtClean="0"/>
              <a:t>w.m</a:t>
            </a:r>
            <a:r>
              <a:rPr lang="en-US" dirty="0" smtClean="0"/>
              <a:t>.) &gt; MDA ?</a:t>
            </a:r>
            <a:endParaRPr lang="en-US" dirty="0"/>
          </a:p>
        </p:txBody>
      </p:sp>
      <p:cxnSp>
        <p:nvCxnSpPr>
          <p:cNvPr id="6" name="Lige pilforbindelse 5"/>
          <p:cNvCxnSpPr/>
          <p:nvPr/>
        </p:nvCxnSpPr>
        <p:spPr>
          <a:xfrm>
            <a:off x="1835696" y="184482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boks 6"/>
          <p:cNvSpPr txBox="1"/>
          <p:nvPr/>
        </p:nvSpPr>
        <p:spPr>
          <a:xfrm>
            <a:off x="3491880" y="332656"/>
            <a:ext cx="1528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Reporting rule</a:t>
            </a:r>
            <a:endParaRPr lang="en-US" dirty="0"/>
          </a:p>
        </p:txBody>
      </p:sp>
      <p:cxnSp>
        <p:nvCxnSpPr>
          <p:cNvPr id="9" name="Lige pilforbindelse 8"/>
          <p:cNvCxnSpPr/>
          <p:nvPr/>
        </p:nvCxnSpPr>
        <p:spPr>
          <a:xfrm>
            <a:off x="3131840" y="138141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1344471" y="2060848"/>
            <a:ext cx="49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yes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3383453" y="98072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4427984" y="1197087"/>
            <a:ext cx="139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 A &lt; [MDA]”</a:t>
            </a:r>
            <a:endParaRPr lang="en-US" dirty="0"/>
          </a:p>
        </p:txBody>
      </p:sp>
      <p:sp>
        <p:nvSpPr>
          <p:cNvPr id="13" name="Tekstboks 12"/>
          <p:cNvSpPr txBox="1"/>
          <p:nvPr/>
        </p:nvSpPr>
        <p:spPr>
          <a:xfrm>
            <a:off x="1187624" y="3068960"/>
            <a:ext cx="303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 A (best est.) +/- u (best est.)”</a:t>
            </a:r>
            <a:endParaRPr lang="en-US" dirty="0"/>
          </a:p>
        </p:txBody>
      </p:sp>
      <p:sp>
        <p:nvSpPr>
          <p:cNvPr id="14" name="Tekstboks 13"/>
          <p:cNvSpPr txBox="1"/>
          <p:nvPr/>
        </p:nvSpPr>
        <p:spPr>
          <a:xfrm>
            <a:off x="1193492" y="4221088"/>
            <a:ext cx="66015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avoid false positive results, we have chosen </a:t>
            </a:r>
            <a:r>
              <a:rPr lang="en-US" u="sng" dirty="0" smtClean="0"/>
              <a:t>not</a:t>
            </a:r>
            <a:r>
              <a:rPr lang="en-US" dirty="0" smtClean="0"/>
              <a:t> to report A when </a:t>
            </a:r>
          </a:p>
          <a:p>
            <a:r>
              <a:rPr lang="en-US" dirty="0" smtClean="0"/>
              <a:t>MSA &lt; A &lt; MDA. 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some cases, </a:t>
            </a:r>
            <a:r>
              <a:rPr lang="en-US" dirty="0" err="1"/>
              <a:t>w.m</a:t>
            </a:r>
            <a:r>
              <a:rPr lang="en-US" dirty="0"/>
              <a:t>. &lt; 0 and best. est. </a:t>
            </a:r>
            <a:r>
              <a:rPr lang="en-US" dirty="0" smtClean="0"/>
              <a:t>&gt; 0</a:t>
            </a:r>
            <a:r>
              <a:rPr lang="en-US" dirty="0"/>
              <a:t>.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w.m</a:t>
            </a:r>
            <a:r>
              <a:rPr lang="en-US" dirty="0" smtClean="0"/>
              <a:t>.  = weighted mean</a:t>
            </a:r>
          </a:p>
          <a:p>
            <a:r>
              <a:rPr lang="en-US" dirty="0" smtClean="0"/>
              <a:t>	best</a:t>
            </a:r>
            <a:r>
              <a:rPr lang="en-US" dirty="0"/>
              <a:t>. est. = best estimate (ISO11929)</a:t>
            </a:r>
          </a:p>
        </p:txBody>
      </p:sp>
    </p:spTree>
    <p:extLst>
      <p:ext uri="{BB962C8B-B14F-4D97-AF65-F5344CB8AC3E}">
        <p14:creationId xmlns:p14="http://schemas.microsoft.com/office/powerpoint/2010/main" val="16378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2473519" cy="1368152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683568" y="2132856"/>
            <a:ext cx="26380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Setup:</a:t>
            </a:r>
          </a:p>
          <a:p>
            <a:endParaRPr lang="da-DK" dirty="0" smtClean="0"/>
          </a:p>
          <a:p>
            <a:r>
              <a:rPr lang="da-DK" dirty="0" err="1" smtClean="0"/>
              <a:t>Characterized</a:t>
            </a:r>
            <a:r>
              <a:rPr lang="da-DK" dirty="0" smtClean="0"/>
              <a:t> Ge </a:t>
            </a:r>
            <a:r>
              <a:rPr lang="da-DK" dirty="0" err="1" smtClean="0"/>
              <a:t>detector</a:t>
            </a:r>
            <a:endParaRPr lang="da-DK" dirty="0" smtClean="0"/>
          </a:p>
          <a:p>
            <a:r>
              <a:rPr lang="da-DK" dirty="0" err="1" smtClean="0"/>
              <a:t>Electrical</a:t>
            </a:r>
            <a:r>
              <a:rPr lang="da-DK" dirty="0" smtClean="0"/>
              <a:t> </a:t>
            </a:r>
            <a:r>
              <a:rPr lang="da-DK" dirty="0" err="1" smtClean="0"/>
              <a:t>cooling</a:t>
            </a:r>
            <a:endParaRPr lang="da-DK" dirty="0" smtClean="0"/>
          </a:p>
          <a:p>
            <a:endParaRPr lang="da-DK" dirty="0"/>
          </a:p>
          <a:p>
            <a:r>
              <a:rPr lang="da-DK" dirty="0" err="1" smtClean="0"/>
              <a:t>Shielded</a:t>
            </a:r>
            <a:r>
              <a:rPr lang="da-DK" dirty="0" smtClean="0"/>
              <a:t> lab  + 10 cm </a:t>
            </a:r>
            <a:r>
              <a:rPr lang="da-DK" dirty="0" err="1" smtClean="0"/>
              <a:t>Pb</a:t>
            </a:r>
            <a:r>
              <a:rPr lang="da-DK" dirty="0" smtClean="0"/>
              <a:t>.</a:t>
            </a:r>
          </a:p>
          <a:p>
            <a:r>
              <a:rPr lang="da-DK" dirty="0" smtClean="0"/>
              <a:t>No </a:t>
            </a:r>
            <a:r>
              <a:rPr lang="da-DK" dirty="0" err="1" smtClean="0"/>
              <a:t>background</a:t>
            </a:r>
            <a:r>
              <a:rPr lang="da-DK" dirty="0" smtClean="0"/>
              <a:t> </a:t>
            </a:r>
            <a:r>
              <a:rPr lang="da-DK" dirty="0" err="1" smtClean="0"/>
              <a:t>peaks</a:t>
            </a:r>
            <a:r>
              <a:rPr lang="da-DK" dirty="0" smtClean="0"/>
              <a:t> </a:t>
            </a:r>
          </a:p>
          <a:p>
            <a:r>
              <a:rPr lang="da-DK" dirty="0" err="1" smtClean="0"/>
              <a:t>except</a:t>
            </a:r>
            <a:r>
              <a:rPr lang="da-DK" dirty="0" smtClean="0"/>
              <a:t> 511 </a:t>
            </a:r>
            <a:r>
              <a:rPr lang="da-DK" dirty="0" err="1" smtClean="0"/>
              <a:t>keV</a:t>
            </a: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8680"/>
            <a:ext cx="4176464" cy="556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1287" y="-32329"/>
            <a:ext cx="5760640" cy="1143000"/>
          </a:xfrm>
        </p:spPr>
        <p:txBody>
          <a:bodyPr>
            <a:no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oose end  - Nuclide libraries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79" y="836712"/>
            <a:ext cx="4264838" cy="307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5652120" y="4309621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transfer?</a:t>
            </a:r>
          </a:p>
          <a:p>
            <a:r>
              <a:rPr lang="en-US" sz="2000" dirty="0" smtClean="0"/>
              <a:t>Best data source?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9"/>
            <a:ext cx="4896544" cy="501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øjrepil 3"/>
          <p:cNvSpPr/>
          <p:nvPr/>
        </p:nvSpPr>
        <p:spPr>
          <a:xfrm rot="9123257">
            <a:off x="3615299" y="2753186"/>
            <a:ext cx="2880320" cy="93610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0" t="20518" r="25472" b="12604"/>
          <a:stretch/>
        </p:blipFill>
        <p:spPr bwMode="auto">
          <a:xfrm>
            <a:off x="755576" y="1196752"/>
            <a:ext cx="2956482" cy="314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704729" y="404664"/>
            <a:ext cx="186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System validation</a:t>
            </a:r>
            <a:endParaRPr lang="en-US" b="1" dirty="0"/>
          </a:p>
        </p:txBody>
      </p:sp>
      <p:sp>
        <p:nvSpPr>
          <p:cNvPr id="2" name="Tekstboks 1"/>
          <p:cNvSpPr txBox="1"/>
          <p:nvPr/>
        </p:nvSpPr>
        <p:spPr>
          <a:xfrm>
            <a:off x="1115616" y="4437111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“Point”</a:t>
            </a:r>
          </a:p>
          <a:p>
            <a:r>
              <a:rPr lang="en-US" dirty="0" smtClean="0"/>
              <a:t>Cs-137, Co-60, Am-241 (Ra-226, Pb-210)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93"/>
          <a:stretch/>
        </p:blipFill>
        <p:spPr bwMode="auto">
          <a:xfrm>
            <a:off x="4572000" y="625140"/>
            <a:ext cx="2304256" cy="222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2479"/>
          <a:stretch/>
        </p:blipFill>
        <p:spPr bwMode="auto">
          <a:xfrm>
            <a:off x="4474622" y="3284984"/>
            <a:ext cx="3919719" cy="261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7092280" y="14127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“Beaker”</a:t>
            </a:r>
          </a:p>
          <a:p>
            <a:r>
              <a:rPr lang="en-US" dirty="0" smtClean="0"/>
              <a:t>Eu-152</a:t>
            </a:r>
            <a:endParaRPr lang="en-US" dirty="0"/>
          </a:p>
        </p:txBody>
      </p:sp>
      <p:sp>
        <p:nvSpPr>
          <p:cNvPr id="9" name="Tekstboks 8"/>
          <p:cNvSpPr txBox="1"/>
          <p:nvPr/>
        </p:nvSpPr>
        <p:spPr>
          <a:xfrm>
            <a:off x="5292080" y="599831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“Custom Beaker”</a:t>
            </a:r>
          </a:p>
          <a:p>
            <a:r>
              <a:rPr lang="en-US" dirty="0" smtClean="0"/>
              <a:t>K-40 (</a:t>
            </a:r>
            <a:r>
              <a:rPr lang="en-US" dirty="0" err="1" smtClean="0"/>
              <a:t>KCl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3" y="3184"/>
            <a:ext cx="1895627" cy="104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6446864" cy="38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boks 7"/>
              <p:cNvSpPr txBox="1"/>
              <p:nvPr/>
            </p:nvSpPr>
            <p:spPr>
              <a:xfrm>
                <a:off x="2555776" y="1053018"/>
                <a:ext cx="3255314" cy="736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/>
                        </a:rPr>
                        <m:t>𝑧𝑒𝑡𝑎</m:t>
                      </m:r>
                      <m:r>
                        <a:rPr lang="da-DK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a-DK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a-DK" b="0" i="1" smtClean="0">
                              <a:latin typeface="Cambria Math"/>
                            </a:rPr>
                            <m:t>𝑎𝑏𝑠</m:t>
                          </m:r>
                          <m:r>
                            <a:rPr lang="da-DK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da-D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a-DK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a-DK" b="0" i="1" smtClean="0">
                                  <a:latin typeface="Cambria Math"/>
                                </a:rPr>
                                <m:t>𝑐𝑒𝑟𝑡</m:t>
                              </m:r>
                            </m:sub>
                          </m:sSub>
                          <m:r>
                            <a:rPr lang="da-DK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a-D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a-DK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a-DK" b="0" i="1" smtClean="0">
                                  <a:latin typeface="Cambria Math"/>
                                </a:rPr>
                                <m:t>𝑜𝑏𝑠</m:t>
                              </m:r>
                            </m:sub>
                          </m:sSub>
                          <m:r>
                            <a:rPr lang="da-DK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a-DK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da-DK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a-DK" b="0" i="1" smtClean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da-DK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da-DK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a-DK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da-DK" b="0" i="1" smtClean="0">
                                          <a:latin typeface="Cambria Math"/>
                                        </a:rPr>
                                        <m:t>𝑐𝑒𝑟𝑡</m:t>
                                      </m:r>
                                    </m:sub>
                                  </m:sSub>
                                  <m:r>
                                    <a:rPr lang="da-DK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a-DK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a-DK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a-DK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a-DK" b="0" i="1" smtClean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da-DK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da-DK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a-DK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da-DK" b="0" i="1" smtClean="0">
                                          <a:latin typeface="Cambria Math"/>
                                        </a:rPr>
                                        <m:t>𝑜𝑏𝑠</m:t>
                                      </m:r>
                                    </m:sub>
                                  </m:sSub>
                                  <m:r>
                                    <a:rPr lang="da-DK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a-DK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kstboks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053018"/>
                <a:ext cx="3255314" cy="7362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kstboks 8"/>
          <p:cNvSpPr txBox="1"/>
          <p:nvPr/>
        </p:nvSpPr>
        <p:spPr>
          <a:xfrm>
            <a:off x="3488340" y="464983"/>
            <a:ext cx="155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QC parameter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4624"/>
            <a:ext cx="2232248" cy="1234700"/>
          </a:xfrm>
          <a:prstGeom prst="rect">
            <a:avLst/>
          </a:prstGeom>
        </p:spPr>
      </p:pic>
      <p:sp>
        <p:nvSpPr>
          <p:cNvPr id="2" name="Tekstboks 1"/>
          <p:cNvSpPr txBox="1"/>
          <p:nvPr/>
        </p:nvSpPr>
        <p:spPr>
          <a:xfrm>
            <a:off x="3419872" y="692696"/>
            <a:ext cx="270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In case of non-</a:t>
            </a:r>
            <a:r>
              <a:rPr lang="da-DK" dirty="0" err="1" smtClean="0"/>
              <a:t>compliance</a:t>
            </a:r>
            <a:r>
              <a:rPr lang="da-DK" dirty="0" smtClean="0"/>
              <a:t>:</a:t>
            </a:r>
            <a:endParaRPr lang="da-D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05" b="23354"/>
          <a:stretch/>
        </p:blipFill>
        <p:spPr bwMode="auto">
          <a:xfrm>
            <a:off x="1042204" y="1932288"/>
            <a:ext cx="3728037" cy="359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3419872" y="1335482"/>
            <a:ext cx="308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I</a:t>
            </a:r>
            <a:r>
              <a:rPr lang="da-DK" dirty="0" err="1" smtClean="0"/>
              <a:t>ncrease</a:t>
            </a:r>
            <a:r>
              <a:rPr lang="da-DK" dirty="0" smtClean="0"/>
              <a:t> </a:t>
            </a:r>
            <a:r>
              <a:rPr lang="da-DK" dirty="0" err="1" smtClean="0"/>
              <a:t>efficiency</a:t>
            </a:r>
            <a:r>
              <a:rPr lang="da-DK" dirty="0" smtClean="0"/>
              <a:t> </a:t>
            </a:r>
            <a:r>
              <a:rPr lang="da-DK" dirty="0" err="1" smtClean="0"/>
              <a:t>uncertainty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3" name="Ellipse 2"/>
          <p:cNvSpPr/>
          <p:nvPr/>
        </p:nvSpPr>
        <p:spPr>
          <a:xfrm>
            <a:off x="3635896" y="4941168"/>
            <a:ext cx="93610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4355976" y="5626502"/>
            <a:ext cx="380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E.g</a:t>
            </a:r>
            <a:r>
              <a:rPr lang="da-DK" dirty="0" smtClean="0"/>
              <a:t>. </a:t>
            </a:r>
            <a:r>
              <a:rPr lang="da-DK" dirty="0"/>
              <a:t>c</a:t>
            </a:r>
            <a:r>
              <a:rPr lang="da-DK" dirty="0" smtClean="0"/>
              <a:t>hanged from </a:t>
            </a:r>
            <a:r>
              <a:rPr lang="da-DK" dirty="0" err="1" smtClean="0"/>
              <a:t>factory</a:t>
            </a:r>
            <a:r>
              <a:rPr lang="da-DK" dirty="0" smtClean="0"/>
              <a:t> default (4%)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27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0"/>
            <a:ext cx="2232248" cy="1234700"/>
          </a:xfrm>
          <a:prstGeom prst="rect">
            <a:avLst/>
          </a:prstGeom>
        </p:spPr>
      </p:pic>
      <p:sp>
        <p:nvSpPr>
          <p:cNvPr id="2" name="Tekstboks 1"/>
          <p:cNvSpPr txBox="1"/>
          <p:nvPr/>
        </p:nvSpPr>
        <p:spPr>
          <a:xfrm>
            <a:off x="2843808" y="773035"/>
            <a:ext cx="2612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QC parameter</a:t>
            </a:r>
          </a:p>
          <a:p>
            <a:endParaRPr lang="da-DK" dirty="0"/>
          </a:p>
          <a:p>
            <a:r>
              <a:rPr lang="da-DK" dirty="0" smtClean="0"/>
              <a:t>Energy tolerance (Eu-152)</a:t>
            </a:r>
          </a:p>
        </p:txBody>
      </p:sp>
      <p:cxnSp>
        <p:nvCxnSpPr>
          <p:cNvPr id="5" name="Lige pilforbindelse 4"/>
          <p:cNvCxnSpPr/>
          <p:nvPr/>
        </p:nvCxnSpPr>
        <p:spPr>
          <a:xfrm>
            <a:off x="6372200" y="2921769"/>
            <a:ext cx="0" cy="4212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6516216" y="2973670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Maximal deviation (</a:t>
            </a:r>
            <a:r>
              <a:rPr lang="en-US" dirty="0" err="1" smtClean="0"/>
              <a:t>keV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"/>
          <a:stretch/>
        </p:blipFill>
        <p:spPr bwMode="auto">
          <a:xfrm>
            <a:off x="467544" y="2492896"/>
            <a:ext cx="5757170" cy="174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0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34680" cy="850106"/>
          </a:xfrm>
        </p:spPr>
        <p:txBody>
          <a:bodyPr/>
          <a:lstStyle/>
          <a:p>
            <a:r>
              <a:rPr lang="en-US" dirty="0" smtClean="0"/>
              <a:t>Drift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r="4496"/>
          <a:stretch/>
        </p:blipFill>
        <p:spPr bwMode="auto">
          <a:xfrm>
            <a:off x="3275856" y="620688"/>
            <a:ext cx="552184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t="3185" r="12491" b="6792"/>
          <a:stretch/>
        </p:blipFill>
        <p:spPr bwMode="auto">
          <a:xfrm>
            <a:off x="3506228" y="2692235"/>
            <a:ext cx="5061097" cy="212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1331640" y="1402809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</a:t>
            </a:r>
            <a:r>
              <a:rPr lang="en-US" dirty="0" err="1" smtClean="0"/>
              <a:t>sens.</a:t>
            </a:r>
            <a:endParaRPr lang="en-US" dirty="0"/>
          </a:p>
        </p:txBody>
      </p:sp>
      <p:sp>
        <p:nvSpPr>
          <p:cNvPr id="7" name="Tekstboks 6"/>
          <p:cNvSpPr txBox="1"/>
          <p:nvPr/>
        </p:nvSpPr>
        <p:spPr>
          <a:xfrm>
            <a:off x="1619672" y="3563127"/>
            <a:ext cx="118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b="5698"/>
          <a:stretch/>
        </p:blipFill>
        <p:spPr bwMode="auto">
          <a:xfrm>
            <a:off x="4283968" y="4965369"/>
            <a:ext cx="2520280" cy="174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boks 8"/>
          <p:cNvSpPr txBox="1"/>
          <p:nvPr/>
        </p:nvSpPr>
        <p:spPr>
          <a:xfrm>
            <a:off x="2264945" y="5733256"/>
            <a:ext cx="126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“Efficiency”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725613"/>
            <a:ext cx="637063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3995936" y="836712"/>
            <a:ext cx="135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Eu-152 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947738"/>
            <a:ext cx="79533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4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4624"/>
            <a:ext cx="2232248" cy="12347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0270"/>
            <a:ext cx="853395" cy="164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43" y="1642044"/>
            <a:ext cx="1323793" cy="123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71" y="290999"/>
            <a:ext cx="923925" cy="120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77" y="1582787"/>
            <a:ext cx="1190352" cy="109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3" t="24410" r="21052" b="45792"/>
          <a:stretch/>
        </p:blipFill>
        <p:spPr>
          <a:xfrm>
            <a:off x="435529" y="2077089"/>
            <a:ext cx="1871131" cy="683447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2705" y="5360081"/>
            <a:ext cx="1514650" cy="113598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9" y="4139469"/>
            <a:ext cx="1506810" cy="1130107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0" t="15978" r="5616" b="20661"/>
          <a:stretch/>
        </p:blipFill>
        <p:spPr>
          <a:xfrm>
            <a:off x="3027150" y="2680057"/>
            <a:ext cx="1633646" cy="1296144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8" r="11484"/>
          <a:stretch/>
        </p:blipFill>
        <p:spPr bwMode="auto">
          <a:xfrm>
            <a:off x="4735243" y="349788"/>
            <a:ext cx="1194443" cy="107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08" y="1636837"/>
            <a:ext cx="1386796" cy="88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3" r="9989"/>
          <a:stretch/>
        </p:blipFill>
        <p:spPr bwMode="auto">
          <a:xfrm>
            <a:off x="4888244" y="5543252"/>
            <a:ext cx="1010004" cy="76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" y="2900620"/>
            <a:ext cx="1002528" cy="70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12" y="3833280"/>
            <a:ext cx="1098568" cy="77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08" y="3745780"/>
            <a:ext cx="1285792" cy="95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411758"/>
            <a:ext cx="1012370" cy="14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6077" r="14424" b="9003"/>
          <a:stretch/>
        </p:blipFill>
        <p:spPr bwMode="auto">
          <a:xfrm>
            <a:off x="810257" y="5462829"/>
            <a:ext cx="853694" cy="56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6264" y="4540272"/>
            <a:ext cx="1403648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58" y="1772816"/>
            <a:ext cx="7892770" cy="47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billedforklaring 2"/>
          <p:cNvSpPr/>
          <p:nvPr/>
        </p:nvSpPr>
        <p:spPr>
          <a:xfrm>
            <a:off x="5940152" y="692696"/>
            <a:ext cx="2498823" cy="1294918"/>
          </a:xfrm>
          <a:prstGeom prst="wedgeEllipseCallou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lackadder ITC" panose="04020505051007020D02" pitchFamily="82" charset="0"/>
              </a:rPr>
              <a:t>Can You prove it? 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9" name="Oval billedforklaring 8"/>
          <p:cNvSpPr/>
          <p:nvPr/>
        </p:nvSpPr>
        <p:spPr>
          <a:xfrm>
            <a:off x="683568" y="1052736"/>
            <a:ext cx="2498823" cy="1294918"/>
          </a:xfrm>
          <a:prstGeom prst="wedgeEllipseCallout">
            <a:avLst>
              <a:gd name="adj1" fmla="val 16327"/>
              <a:gd name="adj2" fmla="val 58121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lackadder ITC" panose="04020505051007020D02" pitchFamily="82" charset="0"/>
              </a:rPr>
              <a:t>It is so… </a:t>
            </a:r>
            <a:endParaRPr lang="en-US" sz="3200" dirty="0">
              <a:solidFill>
                <a:srgbClr val="FF000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factor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54796"/>
            <a:ext cx="2667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19"/>
            <a:ext cx="2565169" cy="19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86534"/>
            <a:ext cx="3311141" cy="242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o reproduce the analysis, I need: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66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boks 6"/>
          <p:cNvSpPr txBox="1"/>
          <p:nvPr/>
        </p:nvSpPr>
        <p:spPr>
          <a:xfrm>
            <a:off x="1555748" y="6340678"/>
            <a:ext cx="93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Transfer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1529083" y="6006602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Manuel </a:t>
            </a:r>
            <a:r>
              <a:rPr lang="da-DK" dirty="0" err="1" smtClean="0"/>
              <a:t>selection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1499359" y="5692711"/>
            <a:ext cx="145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Manual </a:t>
            </a:r>
            <a:r>
              <a:rPr lang="da-DK" dirty="0" err="1" smtClean="0"/>
              <a:t>entry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>
          <a:xfrm>
            <a:off x="179512" y="5661248"/>
            <a:ext cx="8712968" cy="10801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amme 10"/>
          <p:cNvSpPr/>
          <p:nvPr/>
        </p:nvSpPr>
        <p:spPr>
          <a:xfrm>
            <a:off x="3728236" y="5772402"/>
            <a:ext cx="518690" cy="402676"/>
          </a:xfrm>
          <a:prstGeom prst="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3731696" y="6270631"/>
            <a:ext cx="51523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3" name="Tekstboks 12"/>
          <p:cNvSpPr txBox="1"/>
          <p:nvPr/>
        </p:nvSpPr>
        <p:spPr>
          <a:xfrm>
            <a:off x="4355613" y="5800897"/>
            <a:ext cx="229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Non-editable </a:t>
            </a:r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14" name="Tekstboks 13"/>
          <p:cNvSpPr txBox="1"/>
          <p:nvPr/>
        </p:nvSpPr>
        <p:spPr>
          <a:xfrm>
            <a:off x="4384663" y="6270631"/>
            <a:ext cx="215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Editable spreadsheet</a:t>
            </a:r>
            <a:endParaRPr lang="en-US" dirty="0"/>
          </a:p>
        </p:txBody>
      </p:sp>
      <p:sp>
        <p:nvSpPr>
          <p:cNvPr id="16" name="Afrundet rektangel 15"/>
          <p:cNvSpPr/>
          <p:nvPr/>
        </p:nvSpPr>
        <p:spPr>
          <a:xfrm>
            <a:off x="4806323" y="2823136"/>
            <a:ext cx="794164" cy="30726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.ECC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7747182" y="600660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File</a:t>
            </a:r>
            <a:endParaRPr lang="da-DK" dirty="0"/>
          </a:p>
        </p:txBody>
      </p:sp>
      <p:sp>
        <p:nvSpPr>
          <p:cNvPr id="18" name="Afrundet rektangel 17"/>
          <p:cNvSpPr/>
          <p:nvPr/>
        </p:nvSpPr>
        <p:spPr>
          <a:xfrm>
            <a:off x="6919076" y="6043850"/>
            <a:ext cx="711383" cy="30726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Afrundet rektangel 22"/>
          <p:cNvSpPr/>
          <p:nvPr/>
        </p:nvSpPr>
        <p:spPr>
          <a:xfrm>
            <a:off x="1671496" y="3927016"/>
            <a:ext cx="794164" cy="30726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.CNF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24" name="Afrundet rektangel 23"/>
          <p:cNvSpPr/>
          <p:nvPr/>
        </p:nvSpPr>
        <p:spPr>
          <a:xfrm>
            <a:off x="4465135" y="668933"/>
            <a:ext cx="794164" cy="30726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.NLB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25" name="Afrundet rektangel 24"/>
          <p:cNvSpPr/>
          <p:nvPr/>
        </p:nvSpPr>
        <p:spPr>
          <a:xfrm>
            <a:off x="4784841" y="2195029"/>
            <a:ext cx="794164" cy="30726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.CAL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26" name="Afrundet rektangel 25"/>
          <p:cNvSpPr/>
          <p:nvPr/>
        </p:nvSpPr>
        <p:spPr>
          <a:xfrm>
            <a:off x="4806323" y="1724818"/>
            <a:ext cx="794164" cy="30726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.GEO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28" name="Ramme 27"/>
          <p:cNvSpPr/>
          <p:nvPr/>
        </p:nvSpPr>
        <p:spPr>
          <a:xfrm>
            <a:off x="1669592" y="1277728"/>
            <a:ext cx="1287606" cy="2271527"/>
          </a:xfrm>
          <a:prstGeom prst="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Genie2K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29" name="Ramme 28"/>
          <p:cNvSpPr/>
          <p:nvPr/>
        </p:nvSpPr>
        <p:spPr>
          <a:xfrm>
            <a:off x="5983927" y="1604964"/>
            <a:ext cx="1148436" cy="1944291"/>
          </a:xfrm>
          <a:prstGeom prst="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err="1" smtClean="0">
                <a:solidFill>
                  <a:schemeClr val="tx1"/>
                </a:solidFill>
              </a:rPr>
              <a:t>Geometry</a:t>
            </a:r>
            <a:r>
              <a:rPr lang="da-DK" sz="1200" dirty="0" smtClean="0">
                <a:solidFill>
                  <a:schemeClr val="tx1"/>
                </a:solidFill>
              </a:rPr>
              <a:t> Composer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30" name="Afrundet rektangel 29"/>
          <p:cNvSpPr/>
          <p:nvPr/>
        </p:nvSpPr>
        <p:spPr>
          <a:xfrm>
            <a:off x="2625668" y="3970514"/>
            <a:ext cx="794164" cy="30726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.RPT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31" name="Afrundet rektangel 30"/>
          <p:cNvSpPr/>
          <p:nvPr/>
        </p:nvSpPr>
        <p:spPr>
          <a:xfrm>
            <a:off x="370138" y="4795456"/>
            <a:ext cx="794164" cy="30726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.PDF</a:t>
            </a:r>
            <a:endParaRPr lang="da-DK" sz="1200" dirty="0">
              <a:solidFill>
                <a:schemeClr val="tx1"/>
              </a:solidFill>
            </a:endParaRPr>
          </a:p>
        </p:txBody>
      </p:sp>
      <p:cxnSp>
        <p:nvCxnSpPr>
          <p:cNvPr id="33" name="Lige pilforbindelse 32"/>
          <p:cNvCxnSpPr>
            <a:stCxn id="28" idx="2"/>
            <a:endCxn id="23" idx="0"/>
          </p:cNvCxnSpPr>
          <p:nvPr/>
        </p:nvCxnSpPr>
        <p:spPr>
          <a:xfrm flipH="1">
            <a:off x="2068578" y="3549255"/>
            <a:ext cx="244817" cy="3777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pilforbindelse 36"/>
          <p:cNvCxnSpPr>
            <a:stCxn id="28" idx="2"/>
            <a:endCxn id="30" idx="0"/>
          </p:cNvCxnSpPr>
          <p:nvPr/>
        </p:nvCxnSpPr>
        <p:spPr>
          <a:xfrm>
            <a:off x="2313395" y="3549255"/>
            <a:ext cx="709355" cy="4212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Lige pilforbindelse 84"/>
          <p:cNvCxnSpPr>
            <a:stCxn id="26" idx="1"/>
            <a:endCxn id="178" idx="3"/>
          </p:cNvCxnSpPr>
          <p:nvPr/>
        </p:nvCxnSpPr>
        <p:spPr>
          <a:xfrm flipH="1">
            <a:off x="4179222" y="1878449"/>
            <a:ext cx="627101" cy="266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frundet rektangel 90"/>
          <p:cNvSpPr/>
          <p:nvPr/>
        </p:nvSpPr>
        <p:spPr>
          <a:xfrm>
            <a:off x="3590499" y="3885669"/>
            <a:ext cx="794164" cy="30726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.TPL</a:t>
            </a:r>
            <a:endParaRPr lang="da-DK" sz="1200" dirty="0">
              <a:solidFill>
                <a:schemeClr val="tx1"/>
              </a:solidFill>
            </a:endParaRPr>
          </a:p>
        </p:txBody>
      </p:sp>
      <p:cxnSp>
        <p:nvCxnSpPr>
          <p:cNvPr id="93" name="Lige pilforbindelse 92"/>
          <p:cNvCxnSpPr>
            <a:stCxn id="30" idx="2"/>
            <a:endCxn id="322" idx="0"/>
          </p:cNvCxnSpPr>
          <p:nvPr/>
        </p:nvCxnSpPr>
        <p:spPr>
          <a:xfrm>
            <a:off x="3022750" y="4277776"/>
            <a:ext cx="269104" cy="2624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Lige pilforbindelse 104"/>
          <p:cNvCxnSpPr>
            <a:stCxn id="16" idx="1"/>
            <a:endCxn id="382" idx="3"/>
          </p:cNvCxnSpPr>
          <p:nvPr/>
        </p:nvCxnSpPr>
        <p:spPr>
          <a:xfrm flipH="1" flipV="1">
            <a:off x="4180629" y="2439829"/>
            <a:ext cx="625694" cy="5369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Lige pilforbindelse 108"/>
          <p:cNvCxnSpPr>
            <a:stCxn id="29" idx="1"/>
            <a:endCxn id="26" idx="3"/>
          </p:cNvCxnSpPr>
          <p:nvPr/>
        </p:nvCxnSpPr>
        <p:spPr>
          <a:xfrm flipH="1" flipV="1">
            <a:off x="5600487" y="1878449"/>
            <a:ext cx="383440" cy="6986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Lige pilforbindelse 110"/>
          <p:cNvCxnSpPr>
            <a:stCxn id="29" idx="1"/>
            <a:endCxn id="16" idx="3"/>
          </p:cNvCxnSpPr>
          <p:nvPr/>
        </p:nvCxnSpPr>
        <p:spPr>
          <a:xfrm flipH="1">
            <a:off x="5600487" y="2577110"/>
            <a:ext cx="383440" cy="3996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Afrundet rektangel 134"/>
          <p:cNvSpPr/>
          <p:nvPr/>
        </p:nvSpPr>
        <p:spPr>
          <a:xfrm>
            <a:off x="4614419" y="3522231"/>
            <a:ext cx="794164" cy="30726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.CTF</a:t>
            </a:r>
            <a:endParaRPr lang="da-DK" sz="1200" dirty="0">
              <a:solidFill>
                <a:schemeClr val="tx1"/>
              </a:solidFill>
            </a:endParaRPr>
          </a:p>
        </p:txBody>
      </p:sp>
      <p:cxnSp>
        <p:nvCxnSpPr>
          <p:cNvPr id="136" name="Lige pilforbindelse 135"/>
          <p:cNvCxnSpPr>
            <a:stCxn id="135" idx="0"/>
            <a:endCxn id="382" idx="3"/>
          </p:cNvCxnSpPr>
          <p:nvPr/>
        </p:nvCxnSpPr>
        <p:spPr>
          <a:xfrm flipH="1" flipV="1">
            <a:off x="4180629" y="2439829"/>
            <a:ext cx="830872" cy="10824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frundet rektangel 66"/>
          <p:cNvSpPr/>
          <p:nvPr/>
        </p:nvSpPr>
        <p:spPr>
          <a:xfrm>
            <a:off x="8337072" y="1190201"/>
            <a:ext cx="794164" cy="30726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.</a:t>
            </a:r>
            <a:r>
              <a:rPr lang="da-DK" sz="1200" dirty="0" smtClean="0">
                <a:solidFill>
                  <a:schemeClr val="tx1"/>
                </a:solidFill>
              </a:rPr>
              <a:t>TXT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73" name="Tekstboks 72"/>
          <p:cNvSpPr txBox="1"/>
          <p:nvPr/>
        </p:nvSpPr>
        <p:spPr>
          <a:xfrm>
            <a:off x="1989946" y="591732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Acquisition</a:t>
            </a:r>
          </a:p>
          <a:p>
            <a:r>
              <a:rPr lang="da-DK" sz="1200" dirty="0" smtClean="0"/>
              <a:t>Date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9" y="308703"/>
            <a:ext cx="1022531" cy="56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Billedforklaring med højrepil 52"/>
          <p:cNvSpPr/>
          <p:nvPr/>
        </p:nvSpPr>
        <p:spPr>
          <a:xfrm>
            <a:off x="370138" y="990864"/>
            <a:ext cx="1301357" cy="873313"/>
          </a:xfrm>
          <a:prstGeom prst="rightArrowCallout">
            <a:avLst>
              <a:gd name="adj1" fmla="val 25000"/>
              <a:gd name="adj2" fmla="val 25000"/>
              <a:gd name="adj3" fmla="val 20625"/>
              <a:gd name="adj4" fmla="val 736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 dirty="0">
                <a:solidFill>
                  <a:schemeClr val="tx1"/>
                </a:solidFill>
              </a:rPr>
              <a:t>File </a:t>
            </a:r>
            <a:r>
              <a:rPr lang="da-DK" sz="1000" dirty="0" err="1">
                <a:solidFill>
                  <a:schemeClr val="tx1"/>
                </a:solidFill>
              </a:rPr>
              <a:t>name</a:t>
            </a:r>
            <a:r>
              <a:rPr lang="da-DK" sz="1000" dirty="0">
                <a:solidFill>
                  <a:schemeClr val="tx1"/>
                </a:solidFill>
              </a:rPr>
              <a:t> </a:t>
            </a:r>
          </a:p>
          <a:p>
            <a:r>
              <a:rPr lang="da-DK" sz="1000" dirty="0">
                <a:solidFill>
                  <a:schemeClr val="tx1"/>
                </a:solidFill>
              </a:rPr>
              <a:t>Sample ID</a:t>
            </a:r>
          </a:p>
          <a:p>
            <a:r>
              <a:rPr lang="da-DK" sz="1000" dirty="0" err="1">
                <a:solidFill>
                  <a:schemeClr val="tx1"/>
                </a:solidFill>
              </a:rPr>
              <a:t>Ref</a:t>
            </a:r>
            <a:r>
              <a:rPr lang="da-DK" sz="1000" dirty="0">
                <a:solidFill>
                  <a:schemeClr val="tx1"/>
                </a:solidFill>
              </a:rPr>
              <a:t> date</a:t>
            </a:r>
          </a:p>
          <a:p>
            <a:r>
              <a:rPr lang="da-DK" sz="1000" dirty="0" err="1">
                <a:solidFill>
                  <a:schemeClr val="tx1"/>
                </a:solidFill>
              </a:rPr>
              <a:t>Vol</a:t>
            </a:r>
            <a:r>
              <a:rPr lang="da-DK" sz="1000" dirty="0">
                <a:solidFill>
                  <a:schemeClr val="tx1"/>
                </a:solidFill>
              </a:rPr>
              <a:t>, </a:t>
            </a:r>
            <a:r>
              <a:rPr lang="da-DK" sz="1000" dirty="0" err="1">
                <a:solidFill>
                  <a:schemeClr val="tx1"/>
                </a:solidFill>
              </a:rPr>
              <a:t>mass</a:t>
            </a:r>
            <a:endParaRPr lang="da-DK" sz="1000" dirty="0">
              <a:solidFill>
                <a:schemeClr val="tx1"/>
              </a:solidFill>
            </a:endParaRPr>
          </a:p>
          <a:p>
            <a:r>
              <a:rPr lang="da-DK" sz="1000" dirty="0" err="1" smtClean="0">
                <a:solidFill>
                  <a:schemeClr val="tx1"/>
                </a:solidFill>
              </a:rPr>
              <a:t>Uncertainty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04" name="Billedforklaring med højrepil 103"/>
          <p:cNvSpPr/>
          <p:nvPr/>
        </p:nvSpPr>
        <p:spPr>
          <a:xfrm>
            <a:off x="375663" y="2788422"/>
            <a:ext cx="1290310" cy="47853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5156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chemeClr val="tx1"/>
                </a:solidFill>
              </a:rPr>
              <a:t>Live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Billedforklaring med venstrepil 105"/>
          <p:cNvSpPr/>
          <p:nvPr/>
        </p:nvSpPr>
        <p:spPr>
          <a:xfrm>
            <a:off x="7165157" y="1577026"/>
            <a:ext cx="1504231" cy="602846"/>
          </a:xfrm>
          <a:prstGeom prst="leftArrowCallou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Energy &amp;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uncertainty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list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7" name="Billedforklaring med højrepil 106"/>
          <p:cNvSpPr/>
          <p:nvPr/>
        </p:nvSpPr>
        <p:spPr>
          <a:xfrm>
            <a:off x="389800" y="5728752"/>
            <a:ext cx="1099727" cy="297249"/>
          </a:xfrm>
          <a:prstGeom prst="rightArrowCallout">
            <a:avLst>
              <a:gd name="adj1" fmla="val 25000"/>
              <a:gd name="adj2" fmla="val 25000"/>
              <a:gd name="adj3" fmla="val 20625"/>
              <a:gd name="adj4" fmla="val 736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08" name="Billedforklaring med højrepil 107"/>
          <p:cNvSpPr/>
          <p:nvPr/>
        </p:nvSpPr>
        <p:spPr>
          <a:xfrm>
            <a:off x="386524" y="6120368"/>
            <a:ext cx="1099727" cy="297249"/>
          </a:xfrm>
          <a:prstGeom prst="rightArrowCallout">
            <a:avLst>
              <a:gd name="adj1" fmla="val 25000"/>
              <a:gd name="adj2" fmla="val 25000"/>
              <a:gd name="adj3" fmla="val 20625"/>
              <a:gd name="adj4" fmla="val 73692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10" name="Billedforklaring med højrepil 109"/>
          <p:cNvSpPr/>
          <p:nvPr/>
        </p:nvSpPr>
        <p:spPr>
          <a:xfrm>
            <a:off x="370139" y="1998741"/>
            <a:ext cx="1301357" cy="699838"/>
          </a:xfrm>
          <a:prstGeom prst="rightArrowCallout">
            <a:avLst>
              <a:gd name="adj1" fmla="val 25000"/>
              <a:gd name="adj2" fmla="val 25000"/>
              <a:gd name="adj3" fmla="val 20625"/>
              <a:gd name="adj4" fmla="val 736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 dirty="0">
                <a:solidFill>
                  <a:schemeClr val="tx1"/>
                </a:solidFill>
              </a:rPr>
              <a:t>HV</a:t>
            </a:r>
          </a:p>
          <a:p>
            <a:r>
              <a:rPr lang="da-DK" sz="1000" dirty="0" err="1">
                <a:solidFill>
                  <a:schemeClr val="tx1"/>
                </a:solidFill>
              </a:rPr>
              <a:t>Gain</a:t>
            </a:r>
            <a:endParaRPr lang="da-DK" sz="1000" dirty="0">
              <a:solidFill>
                <a:schemeClr val="tx1"/>
              </a:solidFill>
            </a:endParaRPr>
          </a:p>
          <a:p>
            <a:r>
              <a:rPr lang="da-DK" sz="1000" dirty="0" err="1">
                <a:solidFill>
                  <a:schemeClr val="tx1"/>
                </a:solidFill>
              </a:rPr>
              <a:t>Stabilizer</a:t>
            </a:r>
            <a:endParaRPr lang="da-DK" sz="1000" dirty="0">
              <a:solidFill>
                <a:schemeClr val="tx1"/>
              </a:solidFill>
            </a:endParaRPr>
          </a:p>
          <a:p>
            <a:r>
              <a:rPr lang="da-DK" sz="1000" dirty="0" smtClean="0">
                <a:solidFill>
                  <a:schemeClr val="tx1"/>
                </a:solidFill>
              </a:rPr>
              <a:t>Filter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12" name="Ramme 111"/>
          <p:cNvSpPr/>
          <p:nvPr/>
        </p:nvSpPr>
        <p:spPr>
          <a:xfrm>
            <a:off x="5742556" y="435576"/>
            <a:ext cx="1124177" cy="717204"/>
          </a:xfrm>
          <a:prstGeom prst="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Library Editor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14" name="Billedforklaring med venstrepil 113"/>
          <p:cNvSpPr/>
          <p:nvPr/>
        </p:nvSpPr>
        <p:spPr>
          <a:xfrm>
            <a:off x="6885609" y="340807"/>
            <a:ext cx="1489701" cy="811973"/>
          </a:xfrm>
          <a:prstGeom prst="lef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Nuclides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t½</a:t>
            </a:r>
          </a:p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keV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yield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uncertainty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56" name="Lige pilforbindelse 55"/>
          <p:cNvCxnSpPr>
            <a:stCxn id="112" idx="1"/>
            <a:endCxn id="24" idx="3"/>
          </p:cNvCxnSpPr>
          <p:nvPr/>
        </p:nvCxnSpPr>
        <p:spPr>
          <a:xfrm flipH="1">
            <a:off x="5259299" y="794178"/>
            <a:ext cx="483257" cy="283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Billedforklaring med venstrepil 122"/>
          <p:cNvSpPr/>
          <p:nvPr/>
        </p:nvSpPr>
        <p:spPr>
          <a:xfrm>
            <a:off x="2948029" y="1235426"/>
            <a:ext cx="1228968" cy="354886"/>
          </a:xfrm>
          <a:prstGeom prst="leftArrowCallou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Library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56" name="Lige pilforbindelse 2055"/>
          <p:cNvCxnSpPr>
            <a:stCxn id="24" idx="2"/>
            <a:endCxn id="123" idx="3"/>
          </p:cNvCxnSpPr>
          <p:nvPr/>
        </p:nvCxnSpPr>
        <p:spPr>
          <a:xfrm flipH="1">
            <a:off x="4176997" y="976195"/>
            <a:ext cx="685220" cy="4366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Billedforklaring med venstrepil 136"/>
          <p:cNvSpPr/>
          <p:nvPr/>
        </p:nvSpPr>
        <p:spPr>
          <a:xfrm>
            <a:off x="5579005" y="3869119"/>
            <a:ext cx="1221471" cy="811973"/>
          </a:xfrm>
          <a:prstGeom prst="lef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Nuclides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t½</a:t>
            </a:r>
          </a:p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keV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yield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uncertainty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8" name="Ramme 137"/>
          <p:cNvSpPr/>
          <p:nvPr/>
        </p:nvSpPr>
        <p:spPr>
          <a:xfrm>
            <a:off x="4388596" y="4153546"/>
            <a:ext cx="1190409" cy="545580"/>
          </a:xfrm>
          <a:prstGeom prst="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Certificate Editor</a:t>
            </a:r>
            <a:endParaRPr lang="da-DK" sz="1200" dirty="0">
              <a:solidFill>
                <a:schemeClr val="tx1"/>
              </a:solidFill>
            </a:endParaRPr>
          </a:p>
        </p:txBody>
      </p:sp>
      <p:cxnSp>
        <p:nvCxnSpPr>
          <p:cNvPr id="2067" name="Lige pilforbindelse 2066"/>
          <p:cNvCxnSpPr>
            <a:stCxn id="138" idx="0"/>
            <a:endCxn id="135" idx="2"/>
          </p:cNvCxnSpPr>
          <p:nvPr/>
        </p:nvCxnSpPr>
        <p:spPr>
          <a:xfrm flipV="1">
            <a:off x="4983801" y="3829493"/>
            <a:ext cx="27700" cy="3240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Lige pilforbindelse 74"/>
          <p:cNvCxnSpPr>
            <a:stCxn id="67" idx="2"/>
            <a:endCxn id="106" idx="3"/>
          </p:cNvCxnSpPr>
          <p:nvPr/>
        </p:nvCxnSpPr>
        <p:spPr>
          <a:xfrm flipH="1">
            <a:off x="8669388" y="1497463"/>
            <a:ext cx="64766" cy="3809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amme 161"/>
          <p:cNvSpPr/>
          <p:nvPr/>
        </p:nvSpPr>
        <p:spPr>
          <a:xfrm>
            <a:off x="2978274" y="551087"/>
            <a:ext cx="852890" cy="495349"/>
          </a:xfrm>
          <a:prstGeom prst="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PC </a:t>
            </a:r>
            <a:r>
              <a:rPr lang="da-DK" sz="1200" dirty="0" err="1" smtClean="0">
                <a:solidFill>
                  <a:schemeClr val="tx1"/>
                </a:solidFill>
              </a:rPr>
              <a:t>clock</a:t>
            </a:r>
            <a:endParaRPr lang="da-DK" sz="1200" dirty="0">
              <a:solidFill>
                <a:schemeClr val="tx1"/>
              </a:solidFill>
            </a:endParaRPr>
          </a:p>
        </p:txBody>
      </p:sp>
      <p:cxnSp>
        <p:nvCxnSpPr>
          <p:cNvPr id="115" name="Lige pilforbindelse 114"/>
          <p:cNvCxnSpPr>
            <a:stCxn id="162" idx="1"/>
            <a:endCxn id="28" idx="0"/>
          </p:cNvCxnSpPr>
          <p:nvPr/>
        </p:nvCxnSpPr>
        <p:spPr>
          <a:xfrm flipH="1">
            <a:off x="2313395" y="798762"/>
            <a:ext cx="664879" cy="4789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Billedforklaring med venstrepil 177"/>
          <p:cNvSpPr/>
          <p:nvPr/>
        </p:nvSpPr>
        <p:spPr>
          <a:xfrm>
            <a:off x="2948029" y="1662751"/>
            <a:ext cx="1231193" cy="484791"/>
          </a:xfrm>
          <a:prstGeom prst="leftArrowCallou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Cascade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s</a:t>
            </a:r>
            <a:r>
              <a:rPr lang="en-US" sz="1000" dirty="0" smtClean="0">
                <a:solidFill>
                  <a:schemeClr val="tx1"/>
                </a:solidFill>
              </a:rPr>
              <a:t>umming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orrection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7" name="Billedforklaring med venstrepil 186"/>
          <p:cNvSpPr/>
          <p:nvPr/>
        </p:nvSpPr>
        <p:spPr>
          <a:xfrm>
            <a:off x="7179687" y="2290402"/>
            <a:ext cx="1498653" cy="686365"/>
          </a:xfrm>
          <a:prstGeom prst="lef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File name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Dimensions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Materials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Densities</a:t>
            </a:r>
          </a:p>
        </p:txBody>
      </p:sp>
      <p:sp>
        <p:nvSpPr>
          <p:cNvPr id="188" name="Billedforklaring med venstrepil 187"/>
          <p:cNvSpPr/>
          <p:nvPr/>
        </p:nvSpPr>
        <p:spPr>
          <a:xfrm>
            <a:off x="7179687" y="3093779"/>
            <a:ext cx="1496454" cy="556472"/>
          </a:xfrm>
          <a:prstGeom prst="leftArrowCallou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Detector SN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Template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Beaker</a:t>
            </a:r>
          </a:p>
        </p:txBody>
      </p:sp>
      <p:sp>
        <p:nvSpPr>
          <p:cNvPr id="191" name="Afrundet rektangel 190"/>
          <p:cNvSpPr/>
          <p:nvPr/>
        </p:nvSpPr>
        <p:spPr>
          <a:xfrm>
            <a:off x="7208858" y="4192931"/>
            <a:ext cx="794164" cy="30726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.BKR</a:t>
            </a:r>
            <a:endParaRPr lang="da-DK" sz="1200" dirty="0">
              <a:solidFill>
                <a:schemeClr val="tx1"/>
              </a:solidFill>
            </a:endParaRPr>
          </a:p>
        </p:txBody>
      </p:sp>
      <p:cxnSp>
        <p:nvCxnSpPr>
          <p:cNvPr id="156" name="Lige pilforbindelse 155"/>
          <p:cNvCxnSpPr>
            <a:stCxn id="191" idx="0"/>
            <a:endCxn id="188" idx="2"/>
          </p:cNvCxnSpPr>
          <p:nvPr/>
        </p:nvCxnSpPr>
        <p:spPr>
          <a:xfrm flipV="1">
            <a:off x="7605940" y="3650251"/>
            <a:ext cx="584026" cy="5426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Afrundet rektangel 199"/>
          <p:cNvSpPr/>
          <p:nvPr/>
        </p:nvSpPr>
        <p:spPr>
          <a:xfrm>
            <a:off x="8202832" y="4336736"/>
            <a:ext cx="794164" cy="30726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.PAR</a:t>
            </a:r>
            <a:endParaRPr lang="da-DK" sz="1200" dirty="0">
              <a:solidFill>
                <a:schemeClr val="tx1"/>
              </a:solidFill>
            </a:endParaRPr>
          </a:p>
        </p:txBody>
      </p:sp>
      <p:cxnSp>
        <p:nvCxnSpPr>
          <p:cNvPr id="165" name="Lige pilforbindelse 164"/>
          <p:cNvCxnSpPr>
            <a:stCxn id="200" idx="0"/>
            <a:endCxn id="188" idx="2"/>
          </p:cNvCxnSpPr>
          <p:nvPr/>
        </p:nvCxnSpPr>
        <p:spPr>
          <a:xfrm flipH="1" flipV="1">
            <a:off x="8189966" y="3650251"/>
            <a:ext cx="409948" cy="6864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kstboks 223"/>
          <p:cNvSpPr txBox="1"/>
          <p:nvPr/>
        </p:nvSpPr>
        <p:spPr>
          <a:xfrm>
            <a:off x="8196741" y="4727458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 smtClean="0"/>
              <a:t>Detector</a:t>
            </a:r>
            <a:endParaRPr lang="da-DK" sz="1200" dirty="0" smtClean="0"/>
          </a:p>
          <a:p>
            <a:r>
              <a:rPr lang="da-DK" sz="1200" dirty="0" err="1"/>
              <a:t>c</a:t>
            </a:r>
            <a:r>
              <a:rPr lang="da-DK" sz="1200" dirty="0" err="1" smtClean="0"/>
              <a:t>haracteri</a:t>
            </a:r>
            <a:r>
              <a:rPr lang="da-DK" sz="1200" dirty="0" smtClean="0"/>
              <a:t>-</a:t>
            </a:r>
          </a:p>
          <a:p>
            <a:r>
              <a:rPr lang="da-DK" sz="1200" dirty="0" err="1" smtClean="0"/>
              <a:t>zation</a:t>
            </a:r>
            <a:endParaRPr lang="da-DK" sz="1200" dirty="0" smtClean="0"/>
          </a:p>
        </p:txBody>
      </p:sp>
      <p:sp>
        <p:nvSpPr>
          <p:cNvPr id="230" name="Billedforklaring med højrepil 229"/>
          <p:cNvSpPr/>
          <p:nvPr/>
        </p:nvSpPr>
        <p:spPr>
          <a:xfrm>
            <a:off x="6030097" y="4949087"/>
            <a:ext cx="1113759" cy="394953"/>
          </a:xfrm>
          <a:prstGeom prst="rightArrowCallout">
            <a:avLst>
              <a:gd name="adj1" fmla="val 25000"/>
              <a:gd name="adj2" fmla="val 25000"/>
              <a:gd name="adj3" fmla="val 20625"/>
              <a:gd name="adj4" fmla="val 736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 dirty="0" smtClean="0">
                <a:solidFill>
                  <a:schemeClr val="tx1"/>
                </a:solidFill>
              </a:rPr>
              <a:t>Dimensions</a:t>
            </a:r>
          </a:p>
          <a:p>
            <a:r>
              <a:rPr lang="da-DK" sz="1000" dirty="0" smtClean="0">
                <a:solidFill>
                  <a:schemeClr val="tx1"/>
                </a:solidFill>
              </a:rPr>
              <a:t>Materials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31" name="Ramme 230"/>
          <p:cNvSpPr/>
          <p:nvPr/>
        </p:nvSpPr>
        <p:spPr>
          <a:xfrm>
            <a:off x="7179495" y="4898059"/>
            <a:ext cx="852890" cy="495349"/>
          </a:xfrm>
          <a:prstGeom prst="fra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 err="1" smtClean="0">
                <a:solidFill>
                  <a:schemeClr val="tx1"/>
                </a:solidFill>
              </a:rPr>
              <a:t>Beaker</a:t>
            </a:r>
            <a:endParaRPr lang="da-DK" sz="1000" dirty="0" smtClean="0">
              <a:solidFill>
                <a:schemeClr val="tx1"/>
              </a:solidFill>
            </a:endParaRPr>
          </a:p>
          <a:p>
            <a:pPr algn="ctr"/>
            <a:r>
              <a:rPr lang="da-DK" sz="1000" dirty="0" smtClean="0">
                <a:solidFill>
                  <a:schemeClr val="tx1"/>
                </a:solidFill>
              </a:rPr>
              <a:t>Editor</a:t>
            </a:r>
            <a:endParaRPr lang="da-DK" sz="1000" dirty="0">
              <a:solidFill>
                <a:schemeClr val="tx1"/>
              </a:solidFill>
            </a:endParaRPr>
          </a:p>
        </p:txBody>
      </p:sp>
      <p:cxnSp>
        <p:nvCxnSpPr>
          <p:cNvPr id="234" name="Lige pilforbindelse 233"/>
          <p:cNvCxnSpPr>
            <a:stCxn id="231" idx="0"/>
            <a:endCxn id="191" idx="2"/>
          </p:cNvCxnSpPr>
          <p:nvPr/>
        </p:nvCxnSpPr>
        <p:spPr>
          <a:xfrm flipV="1">
            <a:off x="7605940" y="4500193"/>
            <a:ext cx="0" cy="3978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ktangel 219"/>
          <p:cNvSpPr/>
          <p:nvPr/>
        </p:nvSpPr>
        <p:spPr>
          <a:xfrm>
            <a:off x="3047923" y="5156868"/>
            <a:ext cx="1031404" cy="398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QA Log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2" name="Rektangel 311"/>
          <p:cNvSpPr/>
          <p:nvPr/>
        </p:nvSpPr>
        <p:spPr>
          <a:xfrm>
            <a:off x="1395894" y="4504370"/>
            <a:ext cx="1031404" cy="426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Report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V</a:t>
            </a:r>
            <a:r>
              <a:rPr lang="en-US" sz="1200" dirty="0" smtClean="0">
                <a:solidFill>
                  <a:schemeClr val="tx1"/>
                </a:solidFill>
              </a:rPr>
              <a:t>iewer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2" name="Billedforklaring med venstrepil 321"/>
          <p:cNvSpPr/>
          <p:nvPr/>
        </p:nvSpPr>
        <p:spPr>
          <a:xfrm>
            <a:off x="2427298" y="4540252"/>
            <a:ext cx="1280606" cy="351837"/>
          </a:xfrm>
          <a:prstGeom prst="leftArrowCallou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File name</a:t>
            </a:r>
          </a:p>
        </p:txBody>
      </p:sp>
      <p:sp>
        <p:nvSpPr>
          <p:cNvPr id="380" name="Billedforklaring med venstrepil 379"/>
          <p:cNvSpPr/>
          <p:nvPr/>
        </p:nvSpPr>
        <p:spPr>
          <a:xfrm>
            <a:off x="2957198" y="2708298"/>
            <a:ext cx="1231193" cy="396027"/>
          </a:xfrm>
          <a:prstGeom prst="leftArrowCallou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Algorithm settings</a:t>
            </a:r>
          </a:p>
        </p:txBody>
      </p:sp>
      <p:sp>
        <p:nvSpPr>
          <p:cNvPr id="382" name="Billedforklaring med venstrepil 381"/>
          <p:cNvSpPr/>
          <p:nvPr/>
        </p:nvSpPr>
        <p:spPr>
          <a:xfrm>
            <a:off x="2949436" y="2241815"/>
            <a:ext cx="1231193" cy="396027"/>
          </a:xfrm>
          <a:prstGeom prst="leftArrowCallou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Calibration</a:t>
            </a:r>
          </a:p>
        </p:txBody>
      </p:sp>
      <p:cxnSp>
        <p:nvCxnSpPr>
          <p:cNvPr id="407" name="Lige pilforbindelse 406"/>
          <p:cNvCxnSpPr>
            <a:stCxn id="382" idx="3"/>
            <a:endCxn id="25" idx="1"/>
          </p:cNvCxnSpPr>
          <p:nvPr/>
        </p:nvCxnSpPr>
        <p:spPr>
          <a:xfrm flipV="1">
            <a:off x="4180629" y="2348660"/>
            <a:ext cx="604212" cy="911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Billedforklaring med venstrepil 426"/>
          <p:cNvSpPr/>
          <p:nvPr/>
        </p:nvSpPr>
        <p:spPr>
          <a:xfrm>
            <a:off x="2980768" y="3174001"/>
            <a:ext cx="1199862" cy="396027"/>
          </a:xfrm>
          <a:prstGeom prst="leftArrowCallou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Report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template</a:t>
            </a:r>
          </a:p>
        </p:txBody>
      </p:sp>
      <p:cxnSp>
        <p:nvCxnSpPr>
          <p:cNvPr id="431" name="Lige pilforbindelse 430"/>
          <p:cNvCxnSpPr>
            <a:stCxn id="91" idx="0"/>
            <a:endCxn id="427" idx="2"/>
          </p:cNvCxnSpPr>
          <p:nvPr/>
        </p:nvCxnSpPr>
        <p:spPr>
          <a:xfrm flipH="1" flipV="1">
            <a:off x="3790813" y="3570028"/>
            <a:ext cx="196768" cy="3156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Lige pilforbindelse 434"/>
          <p:cNvCxnSpPr/>
          <p:nvPr/>
        </p:nvCxnSpPr>
        <p:spPr>
          <a:xfrm flipV="1">
            <a:off x="438388" y="6525344"/>
            <a:ext cx="827747" cy="118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Lige pilforbindelse 436"/>
          <p:cNvCxnSpPr>
            <a:stCxn id="312" idx="1"/>
            <a:endCxn id="31" idx="3"/>
          </p:cNvCxnSpPr>
          <p:nvPr/>
        </p:nvCxnSpPr>
        <p:spPr>
          <a:xfrm flipH="1">
            <a:off x="1164302" y="4717647"/>
            <a:ext cx="231592" cy="2314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Lige pilforbindelse 439"/>
          <p:cNvCxnSpPr>
            <a:stCxn id="220" idx="1"/>
            <a:endCxn id="312" idx="2"/>
          </p:cNvCxnSpPr>
          <p:nvPr/>
        </p:nvCxnSpPr>
        <p:spPr>
          <a:xfrm flipH="1" flipV="1">
            <a:off x="1911596" y="4930924"/>
            <a:ext cx="1136327" cy="4252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Tekstboks 442"/>
          <p:cNvSpPr txBox="1"/>
          <p:nvPr/>
        </p:nvSpPr>
        <p:spPr>
          <a:xfrm>
            <a:off x="1697874" y="5154566"/>
            <a:ext cx="899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/>
              <a:t>V</a:t>
            </a:r>
            <a:r>
              <a:rPr lang="da-DK" sz="1200" dirty="0" err="1" smtClean="0"/>
              <a:t>alidation</a:t>
            </a:r>
            <a:r>
              <a:rPr lang="da-DK" sz="1200" dirty="0" smtClean="0"/>
              <a:t> </a:t>
            </a:r>
          </a:p>
          <a:p>
            <a:r>
              <a:rPr lang="da-DK" sz="1200" dirty="0" smtClean="0"/>
              <a:t>parameters</a:t>
            </a:r>
          </a:p>
          <a:p>
            <a:endParaRPr lang="da-DK" sz="1200" dirty="0" smtClean="0"/>
          </a:p>
        </p:txBody>
      </p:sp>
      <p:sp>
        <p:nvSpPr>
          <p:cNvPr id="444" name="Tekstboks 443"/>
          <p:cNvSpPr txBox="1"/>
          <p:nvPr/>
        </p:nvSpPr>
        <p:spPr>
          <a:xfrm>
            <a:off x="312832" y="5087420"/>
            <a:ext cx="90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Final </a:t>
            </a:r>
            <a:r>
              <a:rPr lang="da-DK" sz="1200" dirty="0" err="1" smtClean="0"/>
              <a:t>report</a:t>
            </a:r>
            <a:endParaRPr lang="da-DK" sz="1200" dirty="0" smtClean="0"/>
          </a:p>
        </p:txBody>
      </p:sp>
      <p:sp>
        <p:nvSpPr>
          <p:cNvPr id="81" name="Tekstboks 80"/>
          <p:cNvSpPr txBox="1"/>
          <p:nvPr/>
        </p:nvSpPr>
        <p:spPr>
          <a:xfrm>
            <a:off x="6519820" y="5384249"/>
            <a:ext cx="1290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Sample Container</a:t>
            </a:r>
          </a:p>
        </p:txBody>
      </p:sp>
      <p:sp>
        <p:nvSpPr>
          <p:cNvPr id="83" name="Afrundet rektangel 82"/>
          <p:cNvSpPr/>
          <p:nvPr/>
        </p:nvSpPr>
        <p:spPr>
          <a:xfrm>
            <a:off x="370137" y="3644566"/>
            <a:ext cx="794164" cy="30726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.PDF</a:t>
            </a:r>
            <a:endParaRPr lang="da-DK" sz="1200" dirty="0">
              <a:solidFill>
                <a:schemeClr val="tx1"/>
              </a:solidFill>
            </a:endParaRPr>
          </a:p>
        </p:txBody>
      </p:sp>
      <p:cxnSp>
        <p:nvCxnSpPr>
          <p:cNvPr id="84" name="Lige pilforbindelse 83"/>
          <p:cNvCxnSpPr>
            <a:endCxn id="83" idx="3"/>
          </p:cNvCxnSpPr>
          <p:nvPr/>
        </p:nvCxnSpPr>
        <p:spPr>
          <a:xfrm flipH="1">
            <a:off x="1164301" y="3506695"/>
            <a:ext cx="507761" cy="2915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kstboks 85"/>
          <p:cNvSpPr txBox="1"/>
          <p:nvPr/>
        </p:nvSpPr>
        <p:spPr>
          <a:xfrm>
            <a:off x="315268" y="3966301"/>
            <a:ext cx="903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Data </a:t>
            </a:r>
            <a:r>
              <a:rPr lang="da-DK" sz="1200" dirty="0" err="1" smtClean="0"/>
              <a:t>report</a:t>
            </a:r>
            <a:endParaRPr lang="da-DK" sz="1200" dirty="0" smtClean="0"/>
          </a:p>
        </p:txBody>
      </p:sp>
      <p:sp>
        <p:nvSpPr>
          <p:cNvPr id="80" name="Billedforklaring med venstrepil 79"/>
          <p:cNvSpPr/>
          <p:nvPr/>
        </p:nvSpPr>
        <p:spPr>
          <a:xfrm>
            <a:off x="4095025" y="5143542"/>
            <a:ext cx="1221471" cy="362729"/>
          </a:xfrm>
          <a:prstGeom prst="lef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Test results</a:t>
            </a:r>
          </a:p>
        </p:txBody>
      </p:sp>
    </p:spTree>
    <p:extLst>
      <p:ext uri="{BB962C8B-B14F-4D97-AF65-F5344CB8AC3E}">
        <p14:creationId xmlns:p14="http://schemas.microsoft.com/office/powerpoint/2010/main" val="22318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0982" y="260648"/>
            <a:ext cx="8229600" cy="1143000"/>
          </a:xfrm>
        </p:spPr>
        <p:txBody>
          <a:bodyPr>
            <a:normAutofit/>
          </a:bodyPr>
          <a:lstStyle/>
          <a:p>
            <a:r>
              <a:rPr lang="da-DK" sz="3600" dirty="0" err="1" smtClean="0"/>
              <a:t>Gammaspec</a:t>
            </a:r>
            <a:r>
              <a:rPr lang="da-DK" sz="3600" dirty="0" smtClean="0"/>
              <a:t> 2016 sample</a:t>
            </a:r>
            <a:endParaRPr lang="da-DK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3" t="8403" r="29484" b="47519"/>
          <a:stretch/>
        </p:blipFill>
        <p:spPr bwMode="auto">
          <a:xfrm>
            <a:off x="5796136" y="1700808"/>
            <a:ext cx="2331580" cy="209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2801" r="22914" b="33303"/>
          <a:stretch/>
        </p:blipFill>
        <p:spPr>
          <a:xfrm>
            <a:off x="195122" y="1906485"/>
            <a:ext cx="2288646" cy="1767470"/>
          </a:xfrm>
          <a:prstGeom prst="rect">
            <a:avLst/>
          </a:prstGeom>
        </p:spPr>
      </p:pic>
      <p:cxnSp>
        <p:nvCxnSpPr>
          <p:cNvPr id="7" name="Lige pilforbindelse 6"/>
          <p:cNvCxnSpPr/>
          <p:nvPr/>
        </p:nvCxnSpPr>
        <p:spPr>
          <a:xfrm>
            <a:off x="2769019" y="2996952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boks 7"/>
          <p:cNvSpPr txBox="1"/>
          <p:nvPr/>
        </p:nvSpPr>
        <p:spPr>
          <a:xfrm>
            <a:off x="2843808" y="1988840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9,1698 (10) g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2679558" y="24208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Fill-height</a:t>
            </a:r>
            <a:r>
              <a:rPr lang="da-DK" dirty="0" smtClean="0"/>
              <a:t> </a:t>
            </a:r>
            <a:r>
              <a:rPr lang="da-DK" dirty="0" smtClean="0">
                <a:latin typeface="Calibri"/>
              </a:rPr>
              <a:t>≈</a:t>
            </a:r>
            <a:r>
              <a:rPr lang="da-DK" dirty="0" smtClean="0"/>
              <a:t> 5 mm 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971600" y="4293096"/>
            <a:ext cx="5651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Spectrum data file: GEC-987-K1-….</a:t>
            </a:r>
            <a:r>
              <a:rPr lang="en-US" sz="2800" dirty="0" err="1" smtClean="0"/>
              <a:t>cnf</a:t>
            </a:r>
            <a:endParaRPr lang="en-US" sz="2800" dirty="0"/>
          </a:p>
        </p:txBody>
      </p:sp>
      <p:sp>
        <p:nvSpPr>
          <p:cNvPr id="11" name="Tekstboks 10"/>
          <p:cNvSpPr txBox="1"/>
          <p:nvPr/>
        </p:nvSpPr>
        <p:spPr>
          <a:xfrm>
            <a:off x="2555776" y="530120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 ID – Measurement ID – Acquisition cycle -</a:t>
            </a:r>
            <a:endParaRPr lang="en-US" dirty="0"/>
          </a:p>
        </p:txBody>
      </p:sp>
      <p:cxnSp>
        <p:nvCxnSpPr>
          <p:cNvPr id="13" name="Lige forbindelse 12"/>
          <p:cNvCxnSpPr/>
          <p:nvPr/>
        </p:nvCxnSpPr>
        <p:spPr>
          <a:xfrm flipV="1">
            <a:off x="3275856" y="4725144"/>
            <a:ext cx="861315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/>
        </p:nvCxnSpPr>
        <p:spPr>
          <a:xfrm flipV="1">
            <a:off x="4644008" y="4725144"/>
            <a:ext cx="7200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/>
        </p:nvCxnSpPr>
        <p:spPr>
          <a:xfrm flipH="1" flipV="1">
            <a:off x="5505323" y="4725144"/>
            <a:ext cx="722861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0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30"/>
          <a:stretch/>
        </p:blipFill>
        <p:spPr bwMode="auto">
          <a:xfrm>
            <a:off x="3439501" y="3604374"/>
            <a:ext cx="744537" cy="17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5" name="Rektangel 4"/>
          <p:cNvSpPr/>
          <p:nvPr/>
        </p:nvSpPr>
        <p:spPr>
          <a:xfrm>
            <a:off x="2695648" y="3789040"/>
            <a:ext cx="2232248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ktangel 5"/>
          <p:cNvSpPr/>
          <p:nvPr/>
        </p:nvSpPr>
        <p:spPr>
          <a:xfrm>
            <a:off x="2828068" y="3861048"/>
            <a:ext cx="45719" cy="11559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4700276" y="3861048"/>
            <a:ext cx="45719" cy="11559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Lige forbindelse 8"/>
          <p:cNvCxnSpPr/>
          <p:nvPr/>
        </p:nvCxnSpPr>
        <p:spPr>
          <a:xfrm>
            <a:off x="2328739" y="5016997"/>
            <a:ext cx="30916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boks 11"/>
          <p:cNvSpPr txBox="1"/>
          <p:nvPr/>
        </p:nvSpPr>
        <p:spPr>
          <a:xfrm>
            <a:off x="5148064" y="34197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PLEX</a:t>
            </a:r>
            <a:r>
              <a:rPr lang="en-US" dirty="0" smtClean="0"/>
              <a:t>: Holder ID, absorber</a:t>
            </a:r>
            <a:endParaRPr lang="en-US" dirty="0"/>
          </a:p>
        </p:txBody>
      </p:sp>
      <p:sp>
        <p:nvSpPr>
          <p:cNvPr id="14" name="Tekstboks 13"/>
          <p:cNvSpPr txBox="1"/>
          <p:nvPr/>
        </p:nvSpPr>
        <p:spPr>
          <a:xfrm>
            <a:off x="5148064" y="436510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GEC-987</a:t>
            </a:r>
            <a:r>
              <a:rPr lang="en-US" dirty="0" smtClean="0"/>
              <a:t>: Detector and measurement ID</a:t>
            </a:r>
            <a:endParaRPr lang="en-US" dirty="0"/>
          </a:p>
        </p:txBody>
      </p:sp>
      <p:sp>
        <p:nvSpPr>
          <p:cNvPr id="13" name="Afrundet rektangel 12"/>
          <p:cNvSpPr/>
          <p:nvPr/>
        </p:nvSpPr>
        <p:spPr>
          <a:xfrm>
            <a:off x="3451732" y="3112616"/>
            <a:ext cx="720080" cy="648072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Lige forbindelse 15"/>
          <p:cNvCxnSpPr/>
          <p:nvPr/>
        </p:nvCxnSpPr>
        <p:spPr>
          <a:xfrm>
            <a:off x="3451732" y="3284984"/>
            <a:ext cx="7200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boks 21"/>
          <p:cNvSpPr txBox="1"/>
          <p:nvPr/>
        </p:nvSpPr>
        <p:spPr>
          <a:xfrm>
            <a:off x="4511305" y="274548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WHI</a:t>
            </a:r>
            <a:r>
              <a:rPr lang="en-US" dirty="0" smtClean="0"/>
              <a:t>: Sample container ID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8"/>
          <a:stretch/>
        </p:blipFill>
        <p:spPr bwMode="auto">
          <a:xfrm>
            <a:off x="3415689" y="4165796"/>
            <a:ext cx="792163" cy="85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Lige forbindelse 22"/>
          <p:cNvCxnSpPr>
            <a:endCxn id="14" idx="1"/>
          </p:cNvCxnSpPr>
          <p:nvPr/>
        </p:nvCxnSpPr>
        <p:spPr>
          <a:xfrm>
            <a:off x="3874547" y="4591396"/>
            <a:ext cx="1273517" cy="96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/>
          <p:cNvCxnSpPr>
            <a:endCxn id="12" idx="1"/>
          </p:cNvCxnSpPr>
          <p:nvPr/>
        </p:nvCxnSpPr>
        <p:spPr>
          <a:xfrm flipV="1">
            <a:off x="4700276" y="3604374"/>
            <a:ext cx="447788" cy="220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/>
          <p:cNvCxnSpPr>
            <a:endCxn id="22" idx="1"/>
          </p:cNvCxnSpPr>
          <p:nvPr/>
        </p:nvCxnSpPr>
        <p:spPr>
          <a:xfrm flipV="1">
            <a:off x="4184038" y="2930152"/>
            <a:ext cx="327267" cy="210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kstboks 1024"/>
          <p:cNvSpPr txBox="1"/>
          <p:nvPr/>
        </p:nvSpPr>
        <p:spPr>
          <a:xfrm>
            <a:off x="2328739" y="1835656"/>
            <a:ext cx="3684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Unique name: GEC-987_PLEXWHI</a:t>
            </a:r>
            <a:endParaRPr lang="en-US" sz="2000" dirty="0"/>
          </a:p>
        </p:txBody>
      </p:sp>
      <p:sp>
        <p:nvSpPr>
          <p:cNvPr id="1030" name="Tekstboks 1029"/>
          <p:cNvSpPr txBox="1"/>
          <p:nvPr/>
        </p:nvSpPr>
        <p:spPr>
          <a:xfrm>
            <a:off x="2828068" y="5525358"/>
            <a:ext cx="290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 is used for .GEO, .CAL,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576</Words>
  <Application>Microsoft Office PowerPoint</Application>
  <PresentationFormat>Skærmshow (4:3)</PresentationFormat>
  <Paragraphs>184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27</vt:i4>
      </vt:variant>
    </vt:vector>
  </HeadingPairs>
  <TitlesOfParts>
    <vt:vector size="28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Human factor</vt:lpstr>
      <vt:lpstr>To reproduce the analysis, I need: </vt:lpstr>
      <vt:lpstr>PowerPoint-præsentation</vt:lpstr>
      <vt:lpstr>Gammaspec 2016 sample</vt:lpstr>
      <vt:lpstr>Geometry</vt:lpstr>
      <vt:lpstr>Geometry model (LabSocs)</vt:lpstr>
      <vt:lpstr>PowerPoint-præsentation</vt:lpstr>
      <vt:lpstr>PowerPoint-præsentation</vt:lpstr>
      <vt:lpstr>PowerPoint-præsentation</vt:lpstr>
      <vt:lpstr>PowerPoint-præsentation</vt:lpstr>
      <vt:lpstr>Genie algorithm settings</vt:lpstr>
      <vt:lpstr>PowerPoint-præsentation</vt:lpstr>
      <vt:lpstr>PowerPoint-præsentation</vt:lpstr>
      <vt:lpstr>PowerPoint-præsentation</vt:lpstr>
      <vt:lpstr>PowerPoint-præsentation</vt:lpstr>
      <vt:lpstr>Loose end  - Nuclide libraries</vt:lpstr>
      <vt:lpstr>PowerPoint-præsentation</vt:lpstr>
      <vt:lpstr>PowerPoint-præsentation</vt:lpstr>
      <vt:lpstr>PowerPoint-præsentation</vt:lpstr>
      <vt:lpstr>PowerPoint-præsentation</vt:lpstr>
      <vt:lpstr>Drift</vt:lpstr>
      <vt:lpstr>PowerPoint-præsentation</vt:lpstr>
      <vt:lpstr>PowerPoint-præsentation</vt:lpstr>
    </vt:vector>
  </TitlesOfParts>
  <Company>National Board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Asser Nyander Poulsen</dc:creator>
  <cp:lastModifiedBy>Asser Nyander Poulsen</cp:lastModifiedBy>
  <cp:revision>228</cp:revision>
  <cp:lastPrinted>2016-09-06T09:32:13Z</cp:lastPrinted>
  <dcterms:created xsi:type="dcterms:W3CDTF">2016-04-04T08:38:20Z</dcterms:created>
  <dcterms:modified xsi:type="dcterms:W3CDTF">2016-09-13T09:55:27Z</dcterms:modified>
</cp:coreProperties>
</file>