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6">
  <p:sldMasterIdLst>
    <p:sldMasterId id="2147483660" r:id="rId1"/>
    <p:sldMasterId id="2147483666" r:id="rId2"/>
  </p:sldMasterIdLst>
  <p:notesMasterIdLst>
    <p:notesMasterId r:id="rId14"/>
  </p:notesMasterIdLst>
  <p:sldIdLst>
    <p:sldId id="258" r:id="rId3"/>
    <p:sldId id="293" r:id="rId4"/>
    <p:sldId id="282" r:id="rId5"/>
    <p:sldId id="284" r:id="rId6"/>
    <p:sldId id="283" r:id="rId7"/>
    <p:sldId id="285" r:id="rId8"/>
    <p:sldId id="288" r:id="rId9"/>
    <p:sldId id="286" r:id="rId10"/>
    <p:sldId id="289" r:id="rId11"/>
    <p:sldId id="290" r:id="rId12"/>
    <p:sldId id="292" r:id="rId13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36" autoAdjust="0"/>
  </p:normalViewPr>
  <p:slideViewPr>
    <p:cSldViewPr>
      <p:cViewPr varScale="1">
        <p:scale>
          <a:sx n="89" d="100"/>
          <a:sy n="89" d="100"/>
        </p:scale>
        <p:origin x="94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8E7FB-3D52-4AC2-9EA0-44CC36F762A1}" type="datetimeFigureOut">
              <a:rPr lang="en-GB" smtClean="0"/>
              <a:t>13/09/2016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00AA6-C070-4519-80B3-CD8136E33D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503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00AA6-C070-4519-80B3-CD8136E33D4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220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v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0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37"/>
          <p:cNvSpPr>
            <a:spLocks noChangeArrowheads="1"/>
          </p:cNvSpPr>
          <p:nvPr/>
        </p:nvSpPr>
        <p:spPr bwMode="auto">
          <a:xfrm>
            <a:off x="0" y="3430588"/>
            <a:ext cx="9144000" cy="250825"/>
          </a:xfrm>
          <a:prstGeom prst="rect">
            <a:avLst/>
          </a:prstGeom>
          <a:solidFill>
            <a:srgbClr val="2695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sv-SE" altLang="en-US" smtClean="0"/>
          </a:p>
        </p:txBody>
      </p:sp>
      <p:sp>
        <p:nvSpPr>
          <p:cNvPr id="6" name="Rektangel 37"/>
          <p:cNvSpPr>
            <a:spLocks noChangeArrowheads="1"/>
          </p:cNvSpPr>
          <p:nvPr/>
        </p:nvSpPr>
        <p:spPr bwMode="auto">
          <a:xfrm>
            <a:off x="0" y="3681413"/>
            <a:ext cx="9144000" cy="2249487"/>
          </a:xfrm>
          <a:prstGeom prst="rect">
            <a:avLst/>
          </a:prstGeom>
          <a:solidFill>
            <a:srgbClr val="F0F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sv-SE" altLang="en-US" smtClean="0"/>
          </a:p>
        </p:txBody>
      </p:sp>
      <p:pic>
        <p:nvPicPr>
          <p:cNvPr id="7" name="Picture 16" descr="cmyk_40m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6046788"/>
            <a:ext cx="10509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6"/>
          <p:cNvSpPr>
            <a:spLocks noChangeArrowheads="1"/>
          </p:cNvSpPr>
          <p:nvPr/>
        </p:nvSpPr>
        <p:spPr bwMode="auto">
          <a:xfrm>
            <a:off x="0" y="2362200"/>
            <a:ext cx="9144000" cy="1068388"/>
          </a:xfrm>
          <a:prstGeom prst="rect">
            <a:avLst/>
          </a:prstGeom>
          <a:solidFill>
            <a:srgbClr val="74BD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sv-SE" altLang="en-US" smtClean="0">
              <a:solidFill>
                <a:srgbClr val="FFFFFF"/>
              </a:solidFill>
            </a:endParaRPr>
          </a:p>
        </p:txBody>
      </p:sp>
      <p:sp>
        <p:nvSpPr>
          <p:cNvPr id="1177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7525" y="3886200"/>
            <a:ext cx="7712075" cy="1752600"/>
          </a:xfrm>
        </p:spPr>
        <p:txBody>
          <a:bodyPr/>
          <a:lstStyle>
            <a:lvl1pPr marL="0" indent="0">
              <a:buFont typeface="Arial" charset="0"/>
              <a:buNone/>
              <a:defRPr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sv-SE" noProof="0" smtClean="0"/>
          </a:p>
        </p:txBody>
      </p:sp>
      <p:sp>
        <p:nvSpPr>
          <p:cNvPr id="1177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7525" y="2657475"/>
            <a:ext cx="7734300" cy="884238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sv-SE" noProof="0" smtClean="0"/>
          </a:p>
        </p:txBody>
      </p:sp>
    </p:spTree>
    <p:extLst>
      <p:ext uri="{BB962C8B-B14F-4D97-AF65-F5344CB8AC3E}">
        <p14:creationId xmlns:p14="http://schemas.microsoft.com/office/powerpoint/2010/main" val="814764078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96353-9562-43E1-A057-891FCC1CF224}" type="datetime3">
              <a:rPr lang="en-US"/>
              <a:pPr>
                <a:defRPr/>
              </a:pPr>
              <a:t>13 September 2016</a:t>
            </a:fld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D10521-C00C-43E4-948E-EF0141A0A6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837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30BB9-7855-4CBA-9330-3DEE13BE91AF}" type="datetime3">
              <a:rPr lang="en-US"/>
              <a:pPr>
                <a:defRPr/>
              </a:pPr>
              <a:t>13 September 2016</a:t>
            </a:fld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A09F60-F9FB-4F58-B96B-F219080888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464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0AF5A-6DFC-4E9A-96E5-AB764F673052}" type="datetime3">
              <a:rPr lang="en-US"/>
              <a:pPr>
                <a:defRPr/>
              </a:pPr>
              <a:t>13 September 2016</a:t>
            </a:fld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8D7EEA-2FA9-45EE-B214-FC3DC9FD40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641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99CC1-4673-45C4-BE9A-0879722EF18A}" type="datetime3">
              <a:rPr lang="en-US"/>
              <a:pPr>
                <a:defRPr/>
              </a:pPr>
              <a:t>13 September 2016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4B704-00AF-4D55-8EC1-D4B98459A0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35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B4AE6-3570-42C0-90A1-B39EF4DD27CD}" type="datetime3">
              <a:rPr lang="en-US"/>
              <a:pPr>
                <a:defRPr/>
              </a:pPr>
              <a:t>13 September 2016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8DEC12-C604-47C9-9239-A907574038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414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FFF88-B6E6-4F1F-B673-E553536ACF30}" type="datetime3">
              <a:rPr lang="en-US"/>
              <a:pPr>
                <a:defRPr/>
              </a:pPr>
              <a:t>13 September 2016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B9A66A-4A7F-4304-8411-EE1A6E7E73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88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F9078-10A2-4212-ABE7-4E10108B43C4}" type="datetime3">
              <a:rPr lang="en-US"/>
              <a:pPr>
                <a:defRPr/>
              </a:pPr>
              <a:t>13 September 2016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C13BD-5518-4F05-ABBA-185F77C9D3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6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v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37"/>
          <p:cNvSpPr>
            <a:spLocks noChangeArrowheads="1"/>
          </p:cNvSpPr>
          <p:nvPr/>
        </p:nvSpPr>
        <p:spPr bwMode="auto">
          <a:xfrm>
            <a:off x="0" y="3430588"/>
            <a:ext cx="9144000" cy="250825"/>
          </a:xfrm>
          <a:prstGeom prst="rect">
            <a:avLst/>
          </a:prstGeom>
          <a:solidFill>
            <a:srgbClr val="2695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sv-SE" altLang="en-US" smtClean="0"/>
          </a:p>
        </p:txBody>
      </p:sp>
      <p:sp>
        <p:nvSpPr>
          <p:cNvPr id="6" name="Rektangel 37"/>
          <p:cNvSpPr>
            <a:spLocks noChangeArrowheads="1"/>
          </p:cNvSpPr>
          <p:nvPr/>
        </p:nvSpPr>
        <p:spPr bwMode="auto">
          <a:xfrm>
            <a:off x="0" y="3681413"/>
            <a:ext cx="9144000" cy="2249487"/>
          </a:xfrm>
          <a:prstGeom prst="rect">
            <a:avLst/>
          </a:prstGeom>
          <a:solidFill>
            <a:srgbClr val="F0F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sv-SE" altLang="en-US" smtClean="0"/>
          </a:p>
        </p:txBody>
      </p:sp>
      <p:sp>
        <p:nvSpPr>
          <p:cNvPr id="7" name="Rektangel 6"/>
          <p:cNvSpPr>
            <a:spLocks noChangeArrowheads="1"/>
          </p:cNvSpPr>
          <p:nvPr/>
        </p:nvSpPr>
        <p:spPr bwMode="auto">
          <a:xfrm>
            <a:off x="0" y="2362200"/>
            <a:ext cx="9144000" cy="1068388"/>
          </a:xfrm>
          <a:prstGeom prst="rect">
            <a:avLst/>
          </a:prstGeom>
          <a:solidFill>
            <a:srgbClr val="74BD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sv-SE" altLang="en-US" smtClean="0">
              <a:solidFill>
                <a:srgbClr val="FFFFFF"/>
              </a:solidFill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0" y="6629400"/>
            <a:ext cx="22336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sv-SE" sz="900" smtClean="0"/>
              <a:t>© Swedish Defence Research Agency</a:t>
            </a:r>
          </a:p>
        </p:txBody>
      </p:sp>
      <p:pic>
        <p:nvPicPr>
          <p:cNvPr id="9" name="Picture 18" descr="cmyk_40m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6046788"/>
            <a:ext cx="10509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7525" y="3886200"/>
            <a:ext cx="7712075" cy="1752600"/>
          </a:xfrm>
        </p:spPr>
        <p:txBody>
          <a:bodyPr/>
          <a:lstStyle>
            <a:lvl1pPr marL="0" indent="0">
              <a:buFont typeface="Arial" charset="0"/>
              <a:buNone/>
              <a:defRPr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sv-SE" noProof="0" smtClean="0"/>
          </a:p>
        </p:txBody>
      </p:sp>
      <p:sp>
        <p:nvSpPr>
          <p:cNvPr id="870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7525" y="2657475"/>
            <a:ext cx="7734300" cy="884238"/>
          </a:xfrm>
        </p:spPr>
        <p:txBody>
          <a:bodyPr/>
          <a:lstStyle>
            <a:lvl1pPr>
              <a:defRPr sz="4000" smtClean="0">
                <a:solidFill>
                  <a:schemeClr val="tx2"/>
                </a:solidFill>
                <a:latin typeface="Arial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sv-SE" noProof="0" smtClean="0"/>
          </a:p>
        </p:txBody>
      </p:sp>
    </p:spTree>
    <p:extLst>
      <p:ext uri="{BB962C8B-B14F-4D97-AF65-F5344CB8AC3E}">
        <p14:creationId xmlns:p14="http://schemas.microsoft.com/office/powerpoint/2010/main" val="60685407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v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/>
          <p:cNvSpPr>
            <a:spLocks noChangeArrowheads="1"/>
          </p:cNvSpPr>
          <p:nvPr/>
        </p:nvSpPr>
        <p:spPr bwMode="auto">
          <a:xfrm>
            <a:off x="0" y="0"/>
            <a:ext cx="9144000" cy="5678488"/>
          </a:xfrm>
          <a:prstGeom prst="rect">
            <a:avLst/>
          </a:prstGeom>
          <a:solidFill>
            <a:srgbClr val="74BD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sv-SE" altLang="en-US" smtClean="0">
              <a:solidFill>
                <a:srgbClr val="FFFFFF"/>
              </a:solidFill>
            </a:endParaRPr>
          </a:p>
        </p:txBody>
      </p:sp>
      <p:sp>
        <p:nvSpPr>
          <p:cNvPr id="6" name="Rektangel 37"/>
          <p:cNvSpPr>
            <a:spLocks noChangeArrowheads="1"/>
          </p:cNvSpPr>
          <p:nvPr/>
        </p:nvSpPr>
        <p:spPr bwMode="auto">
          <a:xfrm>
            <a:off x="0" y="5680075"/>
            <a:ext cx="9144000" cy="250825"/>
          </a:xfrm>
          <a:prstGeom prst="rect">
            <a:avLst/>
          </a:prstGeom>
          <a:solidFill>
            <a:srgbClr val="2695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sv-SE" altLang="en-US" smtClean="0">
              <a:solidFill>
                <a:srgbClr val="FFFFFF"/>
              </a:solidFill>
            </a:endParaRPr>
          </a:p>
        </p:txBody>
      </p:sp>
      <p:pic>
        <p:nvPicPr>
          <p:cNvPr id="7" name="Picture 9" descr="cmyk_40m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6046788"/>
            <a:ext cx="10509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4513" y="547688"/>
            <a:ext cx="7905750" cy="5715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544513" y="1560514"/>
            <a:ext cx="7905750" cy="388234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2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482A4-124C-4248-AC2B-C042E90437C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596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v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0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9144000" cy="1876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6" name="Rektangel 6"/>
          <p:cNvSpPr>
            <a:spLocks noChangeArrowheads="1"/>
          </p:cNvSpPr>
          <p:nvPr/>
        </p:nvSpPr>
        <p:spPr bwMode="auto">
          <a:xfrm>
            <a:off x="0" y="247650"/>
            <a:ext cx="9144000" cy="1068388"/>
          </a:xfrm>
          <a:prstGeom prst="rect">
            <a:avLst/>
          </a:prstGeom>
          <a:solidFill>
            <a:srgbClr val="74BD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sv-SE" altLang="en-US" smtClean="0">
              <a:solidFill>
                <a:srgbClr val="FFFFFF"/>
              </a:solidFill>
            </a:endParaRPr>
          </a:p>
        </p:txBody>
      </p:sp>
      <p:sp>
        <p:nvSpPr>
          <p:cNvPr id="7" name="Rektangel 37"/>
          <p:cNvSpPr>
            <a:spLocks noChangeArrowheads="1"/>
          </p:cNvSpPr>
          <p:nvPr/>
        </p:nvSpPr>
        <p:spPr bwMode="auto">
          <a:xfrm>
            <a:off x="0" y="1306513"/>
            <a:ext cx="9144000" cy="4624387"/>
          </a:xfrm>
          <a:prstGeom prst="rect">
            <a:avLst/>
          </a:prstGeom>
          <a:solidFill>
            <a:srgbClr val="F0F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sv-SE" altLang="en-US" smtClean="0">
              <a:solidFill>
                <a:srgbClr val="FFFFFF"/>
              </a:solidFill>
            </a:endParaRPr>
          </a:p>
        </p:txBody>
      </p:sp>
      <p:sp>
        <p:nvSpPr>
          <p:cNvPr id="8" name="Rektangel 37"/>
          <p:cNvSpPr>
            <a:spLocks noChangeArrowheads="1"/>
          </p:cNvSpPr>
          <p:nvPr/>
        </p:nvSpPr>
        <p:spPr bwMode="auto">
          <a:xfrm>
            <a:off x="0" y="0"/>
            <a:ext cx="9144000" cy="250825"/>
          </a:xfrm>
          <a:prstGeom prst="rect">
            <a:avLst/>
          </a:prstGeom>
          <a:solidFill>
            <a:srgbClr val="2695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sv-SE" altLang="en-US" smtClean="0">
              <a:solidFill>
                <a:srgbClr val="FFFFFF"/>
              </a:solidFill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0" y="6629400"/>
            <a:ext cx="22336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sv-SE" sz="900" smtClean="0"/>
              <a:t>© Swedish Defence Research Agency</a:t>
            </a:r>
          </a:p>
        </p:txBody>
      </p:sp>
      <p:pic>
        <p:nvPicPr>
          <p:cNvPr id="10" name="Picture 18" descr="cmyk_40m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6046788"/>
            <a:ext cx="10509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4513" y="547688"/>
            <a:ext cx="7905750" cy="5715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44513" y="1560514"/>
            <a:ext cx="7905750" cy="4119562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50288" y="6575425"/>
            <a:ext cx="493712" cy="282575"/>
          </a:xfrm>
        </p:spPr>
        <p:txBody>
          <a:bodyPr/>
          <a:lstStyle>
            <a:lvl1pPr>
              <a:defRPr/>
            </a:lvl1pPr>
          </a:lstStyle>
          <a:p>
            <a:fld id="{EC948B2C-3A12-4520-9521-A4E84EFAB7E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9244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4"/>
          <p:cNvSpPr>
            <a:spLocks noChangeArrowheads="1"/>
          </p:cNvSpPr>
          <p:nvPr/>
        </p:nvSpPr>
        <p:spPr bwMode="auto">
          <a:xfrm>
            <a:off x="0" y="593090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endParaRPr lang="sv-SE" altLang="en-US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5" name="Picture 9" descr="cmyk_40m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6046788"/>
            <a:ext cx="10509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76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7525" y="3886200"/>
            <a:ext cx="7712075" cy="1752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0" indent="0">
              <a:buFontTx/>
              <a:buNone/>
              <a:defRPr smtClean="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sv-SE" noProof="0" smtClean="0"/>
          </a:p>
        </p:txBody>
      </p:sp>
      <p:sp>
        <p:nvSpPr>
          <p:cNvPr id="3307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7525" y="2657475"/>
            <a:ext cx="7734300" cy="8842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>
            <a:lvl1pPr>
              <a:defRPr smtClean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sv-SE" noProof="0" smtClean="0"/>
          </a:p>
        </p:txBody>
      </p:sp>
    </p:spTree>
    <p:extLst>
      <p:ext uri="{BB962C8B-B14F-4D97-AF65-F5344CB8AC3E}">
        <p14:creationId xmlns:p14="http://schemas.microsoft.com/office/powerpoint/2010/main" val="411919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95ACC-A5B1-442C-B389-3D6E79D3957B}" type="datetime3">
              <a:rPr lang="en-US"/>
              <a:pPr>
                <a:defRPr/>
              </a:pPr>
              <a:t>13 September 2016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C9A8AA-D1BF-45CF-9CF5-F867E5D2F8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558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C55D9-5BB3-41F0-9D84-E8B4D08F2FDC}" type="datetime3">
              <a:rPr lang="en-US"/>
              <a:pPr>
                <a:defRPr/>
              </a:pPr>
              <a:t>13 September 2016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A3F6AE-B974-4388-8E7F-234AF794B0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031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06E1C-E679-43E5-AE82-C0533C472220}" type="datetime3">
              <a:rPr lang="en-US"/>
              <a:pPr>
                <a:defRPr/>
              </a:pPr>
              <a:t>13 September 2016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6A07AB-6D60-4F9C-A39E-210C974624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70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C99FD-181B-4DF9-B45D-FED41CA4A0B6}" type="datetime3">
              <a:rPr lang="en-US"/>
              <a:pPr>
                <a:defRPr/>
              </a:pPr>
              <a:t>13 September 2016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53E3CD-E58C-406D-B0BA-8928928DEE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43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4513" y="547688"/>
            <a:ext cx="80549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560513"/>
            <a:ext cx="8056562" cy="41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 på bakgrundstexten</a:t>
            </a:r>
          </a:p>
          <a:p>
            <a:pPr lvl="1"/>
            <a:r>
              <a:rPr lang="sv-SE" altLang="en-US" smtClean="0"/>
              <a:t>Nivå två</a:t>
            </a:r>
          </a:p>
          <a:p>
            <a:pPr lvl="2"/>
            <a:r>
              <a:rPr lang="sv-SE" altLang="en-US" smtClean="0"/>
              <a:t>Nivå tre</a:t>
            </a:r>
          </a:p>
        </p:txBody>
      </p:sp>
      <p:sp>
        <p:nvSpPr>
          <p:cNvPr id="9237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2325" y="6238875"/>
            <a:ext cx="19272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545454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237288"/>
            <a:ext cx="38877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545454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39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3863" y="6237288"/>
            <a:ext cx="49371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545454"/>
                </a:solidFill>
              </a:defRPr>
            </a:lvl1pPr>
          </a:lstStyle>
          <a:p>
            <a:fld id="{4101D3C3-58FA-4919-86E4-970CB5766E9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61950" indent="-361950" algn="l" rtl="0" eaLnBrk="0" fontAlgn="base" hangingPunct="0">
        <a:spcBef>
          <a:spcPct val="0"/>
        </a:spcBef>
        <a:spcAft>
          <a:spcPct val="35000"/>
        </a:spcAft>
        <a:buFont typeface="Arial" panose="020B0604020202020204" pitchFamily="34" charset="0"/>
        <a:buChar char="•"/>
        <a:defRPr sz="2400">
          <a:solidFill>
            <a:schemeClr val="bg1"/>
          </a:solidFill>
          <a:latin typeface="Arial" charset="0"/>
          <a:ea typeface="+mn-ea"/>
          <a:cs typeface="+mn-cs"/>
        </a:defRPr>
      </a:lvl1pPr>
      <a:lvl2pPr marL="714375" indent="-352425" algn="l" rtl="0" eaLnBrk="0" fontAlgn="base" hangingPunct="0">
        <a:spcBef>
          <a:spcPct val="0"/>
        </a:spcBef>
        <a:spcAft>
          <a:spcPct val="35000"/>
        </a:spcAft>
        <a:buFont typeface="Arial" panose="020B0604020202020204" pitchFamily="34" charset="0"/>
        <a:buChar char="•"/>
        <a:defRPr sz="2000">
          <a:solidFill>
            <a:schemeClr val="bg1"/>
          </a:solidFill>
          <a:latin typeface="Arial" charset="0"/>
        </a:defRPr>
      </a:lvl2pPr>
      <a:lvl3pPr marL="1076325" indent="-361950" algn="l" rtl="0" eaLnBrk="0" fontAlgn="base" hangingPunct="0">
        <a:spcBef>
          <a:spcPct val="0"/>
        </a:spcBef>
        <a:spcAft>
          <a:spcPct val="35000"/>
        </a:spcAft>
        <a:buFont typeface="Arial" panose="020B0604020202020204" pitchFamily="34" charset="0"/>
        <a:buChar char="•"/>
        <a:defRPr>
          <a:solidFill>
            <a:schemeClr val="bg1"/>
          </a:solidFill>
          <a:latin typeface="Arial" charset="0"/>
        </a:defRPr>
      </a:lvl3pPr>
      <a:lvl4pPr marL="20256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433638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8908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3480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8052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2624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ktangel 4"/>
          <p:cNvSpPr>
            <a:spLocks noChangeArrowheads="1"/>
          </p:cNvSpPr>
          <p:nvPr/>
        </p:nvSpPr>
        <p:spPr bwMode="auto">
          <a:xfrm>
            <a:off x="0" y="593090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endParaRPr lang="sv-SE" altLang="en-US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051" name="Picture 5" descr="cmyk_40mm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6046788"/>
            <a:ext cx="10509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49263" y="446088"/>
            <a:ext cx="82296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Klicka här för att ändra format</a:t>
            </a:r>
          </a:p>
        </p:txBody>
      </p:sp>
      <p:sp>
        <p:nvSpPr>
          <p:cNvPr id="2053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5138" y="151288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Klicka här för att ändra format på bakgrundstexten</a:t>
            </a:r>
          </a:p>
          <a:p>
            <a:pPr lvl="1"/>
            <a:r>
              <a:rPr lang="en-US" altLang="en-US" smtClean="0"/>
              <a:t>Nivå två</a:t>
            </a:r>
          </a:p>
          <a:p>
            <a:pPr lvl="2"/>
            <a:r>
              <a:rPr lang="en-US" altLang="en-US" smtClean="0"/>
              <a:t>Nivå tre</a:t>
            </a:r>
          </a:p>
          <a:p>
            <a:pPr lvl="3"/>
            <a:endParaRPr lang="en-US" altLang="en-US" smtClean="0"/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2325" y="6238875"/>
            <a:ext cx="19272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545454"/>
                </a:solidFill>
              </a:defRPr>
            </a:lvl1pPr>
          </a:lstStyle>
          <a:p>
            <a:pPr>
              <a:defRPr/>
            </a:pPr>
            <a:fld id="{368C4B65-7E1C-4C93-83EB-F697A58070AC}" type="datetime3">
              <a:rPr lang="en-US"/>
              <a:pPr>
                <a:defRPr/>
              </a:pPr>
              <a:t>13 September 2016</a:t>
            </a:fld>
            <a:endParaRPr lang="en-US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237288"/>
            <a:ext cx="38877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545454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3863" y="6237288"/>
            <a:ext cx="49371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545454"/>
                </a:solidFill>
              </a:defRPr>
            </a:lvl1pPr>
          </a:lstStyle>
          <a:p>
            <a:fld id="{0638E484-37D7-4997-81E3-7751AC4EBAE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004048" y="1412776"/>
            <a:ext cx="3662115" cy="4492724"/>
          </a:xfrm>
        </p:spPr>
        <p:txBody>
          <a:bodyPr/>
          <a:lstStyle/>
          <a:p>
            <a:pPr eaLnBrk="1" hangingPunct="1"/>
            <a:r>
              <a:rPr lang="sv-SE" altLang="en-US" sz="2400" smtClean="0">
                <a:solidFill>
                  <a:schemeClr val="accent1"/>
                </a:solidFill>
                <a:latin typeface="Arial" panose="020B0604020202020204" pitchFamily="34" charset="0"/>
              </a:rPr>
              <a:t/>
            </a:r>
            <a:br>
              <a:rPr lang="sv-SE" altLang="en-US" sz="2400" smtClean="0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sv-SE" altLang="en-US" sz="2400" smtClean="0">
                <a:solidFill>
                  <a:schemeClr val="accent1"/>
                </a:solidFill>
                <a:latin typeface="Arial" panose="020B0604020202020204" pitchFamily="34" charset="0"/>
              </a:rPr>
              <a:t>Sample measurement exercise</a:t>
            </a:r>
            <a:br>
              <a:rPr lang="sv-SE" altLang="en-US" sz="2400" smtClean="0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sv-SE" altLang="en-US" sz="2400" smtClean="0">
                <a:solidFill>
                  <a:schemeClr val="accent1"/>
                </a:solidFill>
                <a:latin typeface="Arial" panose="020B0604020202020204" pitchFamily="34" charset="0"/>
              </a:rPr>
              <a:t>(’</a:t>
            </a:r>
            <a:r>
              <a:rPr lang="sv-SE" altLang="en-US" sz="2400" i="1" smtClean="0">
                <a:solidFill>
                  <a:schemeClr val="accent1"/>
                </a:solidFill>
                <a:latin typeface="Arial" panose="020B0604020202020204" pitchFamily="34" charset="0"/>
              </a:rPr>
              <a:t>PT</a:t>
            </a:r>
            <a:r>
              <a:rPr lang="sv-SE" altLang="en-US" sz="2400" smtClean="0">
                <a:solidFill>
                  <a:schemeClr val="accent1"/>
                </a:solidFill>
                <a:latin typeface="Arial" panose="020B0604020202020204" pitchFamily="34" charset="0"/>
              </a:rPr>
              <a:t>’)</a:t>
            </a:r>
            <a:br>
              <a:rPr lang="sv-SE" altLang="en-US" sz="2400" smtClean="0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sv-SE" altLang="en-US" sz="2400" smtClean="0">
                <a:solidFill>
                  <a:schemeClr val="accent1"/>
                </a:solidFill>
                <a:latin typeface="Arial" panose="020B0604020202020204" pitchFamily="34" charset="0"/>
              </a:rPr>
              <a:t/>
            </a:r>
            <a:br>
              <a:rPr lang="sv-SE" altLang="en-US" sz="2400" smtClean="0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sv-SE" altLang="en-US" sz="2000" smtClean="0">
                <a:solidFill>
                  <a:schemeClr val="accent1"/>
                </a:solidFill>
                <a:latin typeface="Arial" panose="020B0604020202020204" pitchFamily="34" charset="0"/>
              </a:rPr>
              <a:t>Henrik Ramebäck</a:t>
            </a:r>
            <a:br>
              <a:rPr lang="sv-SE" altLang="en-US" sz="2000" smtClean="0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sv-SE" altLang="en-US" sz="2000" smtClean="0">
                <a:solidFill>
                  <a:schemeClr val="accent1"/>
                </a:solidFill>
                <a:latin typeface="Arial" panose="020B0604020202020204" pitchFamily="34" charset="0"/>
              </a:rPr>
              <a:t>Sofia Jonsson</a:t>
            </a:r>
            <a:br>
              <a:rPr lang="sv-SE" altLang="en-US" sz="2000" smtClean="0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sv-SE" altLang="en-US" sz="2000">
                <a:solidFill>
                  <a:schemeClr val="accent1"/>
                </a:solidFill>
                <a:latin typeface="Arial" panose="020B0604020202020204" pitchFamily="34" charset="0"/>
              </a:rPr>
              <a:t/>
            </a:r>
            <a:br>
              <a:rPr lang="sv-SE" altLang="en-US" sz="2000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sv-SE" altLang="en-US" sz="2000" smtClean="0">
                <a:solidFill>
                  <a:schemeClr val="accent1"/>
                </a:solidFill>
                <a:latin typeface="Arial" panose="020B0604020202020204" pitchFamily="34" charset="0"/>
              </a:rPr>
              <a:t>FOI</a:t>
            </a:r>
            <a:r>
              <a:rPr lang="sv-SE" altLang="en-US" sz="1200" smtClean="0">
                <a:solidFill>
                  <a:schemeClr val="accent1"/>
                </a:solidFill>
                <a:latin typeface="Arial" panose="020B0604020202020204" pitchFamily="34" charset="0"/>
              </a:rPr>
              <a:t/>
            </a:r>
            <a:br>
              <a:rPr lang="sv-SE" altLang="en-US" sz="1200" smtClean="0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sv-SE" altLang="en-US" sz="1200" smtClean="0">
                <a:solidFill>
                  <a:schemeClr val="accent1"/>
                </a:solidFill>
                <a:latin typeface="Arial" panose="020B0604020202020204" pitchFamily="34" charset="0"/>
              </a:rPr>
              <a:t/>
            </a:r>
            <a:br>
              <a:rPr lang="sv-SE" altLang="en-US" sz="1200" smtClean="0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sv-SE" altLang="en-US" sz="1200">
                <a:solidFill>
                  <a:schemeClr val="accent1"/>
                </a:solidFill>
                <a:latin typeface="Arial" panose="020B0604020202020204" pitchFamily="34" charset="0"/>
              </a:rPr>
              <a:t/>
            </a:r>
            <a:br>
              <a:rPr lang="sv-SE" altLang="en-US" sz="1200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sv-SE" altLang="en-US" sz="1200">
                <a:solidFill>
                  <a:schemeClr val="accent1"/>
                </a:solidFill>
                <a:latin typeface="Arial" panose="020B0604020202020204" pitchFamily="34" charset="0"/>
              </a:rPr>
              <a:t/>
            </a:r>
            <a:br>
              <a:rPr lang="sv-SE" altLang="en-US" sz="1200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sv-SE" altLang="en-US" sz="1200" smtClean="0">
                <a:solidFill>
                  <a:schemeClr val="accent1"/>
                </a:solidFill>
                <a:latin typeface="Arial" panose="020B0604020202020204" pitchFamily="34" charset="0"/>
              </a:rPr>
              <a:t/>
            </a:r>
            <a:br>
              <a:rPr lang="sv-SE" altLang="en-US" sz="1200" smtClean="0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sv-SE" altLang="en-US" sz="1200" smtClean="0">
                <a:solidFill>
                  <a:schemeClr val="accent1"/>
                </a:solidFill>
                <a:latin typeface="Arial" panose="020B0604020202020204" pitchFamily="34" charset="0"/>
              </a:rPr>
              <a:t/>
            </a:r>
            <a:br>
              <a:rPr lang="sv-SE" altLang="en-US" sz="1200" smtClean="0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sv-SE" altLang="en-US" sz="1200">
                <a:solidFill>
                  <a:schemeClr val="accent1"/>
                </a:solidFill>
                <a:latin typeface="Arial" panose="020B0604020202020204" pitchFamily="34" charset="0"/>
              </a:rPr>
              <a:t/>
            </a:r>
            <a:br>
              <a:rPr lang="sv-SE" altLang="en-US" sz="1200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sv-SE" altLang="en-US" sz="1200" smtClean="0">
                <a:solidFill>
                  <a:schemeClr val="accent1"/>
                </a:solidFill>
                <a:latin typeface="Arial" panose="020B0604020202020204" pitchFamily="34" charset="0"/>
              </a:rPr>
              <a:t/>
            </a:r>
            <a:br>
              <a:rPr lang="sv-SE" altLang="en-US" sz="1200" smtClean="0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sv-SE" altLang="en-US" sz="800" i="1" smtClean="0">
                <a:solidFill>
                  <a:schemeClr val="accent1"/>
                </a:solidFill>
                <a:latin typeface="Arial" panose="020B0604020202020204" pitchFamily="34" charset="0"/>
              </a:rPr>
              <a:t>Presentation@GAMMASPEC2016</a:t>
            </a:r>
            <a:r>
              <a:rPr lang="sv-SE" altLang="en-US" sz="2400" smtClean="0">
                <a:solidFill>
                  <a:schemeClr val="accent1"/>
                </a:solidFill>
                <a:latin typeface="Arial" panose="020B0604020202020204" pitchFamily="34" charset="0"/>
              </a:rPr>
              <a:t/>
            </a:r>
            <a:br>
              <a:rPr lang="sv-SE" altLang="en-US" sz="2400" smtClean="0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sv-SE" altLang="en-US" sz="2400" smtClean="0">
                <a:solidFill>
                  <a:schemeClr val="accent1"/>
                </a:solidFill>
                <a:latin typeface="Arial" panose="020B0604020202020204" pitchFamily="34" charset="0"/>
              </a:rPr>
              <a:t/>
            </a:r>
            <a:br>
              <a:rPr lang="sv-SE" altLang="en-US" sz="2400" smtClean="0">
                <a:solidFill>
                  <a:schemeClr val="accent1"/>
                </a:solidFill>
                <a:latin typeface="Arial" panose="020B0604020202020204" pitchFamily="34" charset="0"/>
              </a:rPr>
            </a:br>
            <a:endParaRPr lang="en-GB" altLang="en-US" sz="1000" i="1" smtClean="0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6038"/>
            <a:ext cx="4716463" cy="458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9" t="14713" r="10226" b="3575"/>
          <a:stretch>
            <a:fillRect/>
          </a:stretch>
        </p:blipFill>
        <p:spPr bwMode="auto">
          <a:xfrm>
            <a:off x="0" y="1316038"/>
            <a:ext cx="4716463" cy="458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Results: </a:t>
            </a:r>
            <a:r>
              <a:rPr lang="sv-SE" baseline="30000" smtClean="0"/>
              <a:t>40</a:t>
            </a:r>
            <a:r>
              <a:rPr lang="sv-SE" smtClean="0"/>
              <a:t>K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mtClean="0">
                <a:solidFill>
                  <a:srgbClr val="0070C0"/>
                </a:solidFill>
              </a:rPr>
              <a:t>Both labs reporting </a:t>
            </a:r>
            <a:r>
              <a:rPr lang="sv-SE" baseline="30000" smtClean="0">
                <a:solidFill>
                  <a:srgbClr val="0070C0"/>
                </a:solidFill>
              </a:rPr>
              <a:t>40</a:t>
            </a:r>
            <a:r>
              <a:rPr lang="sv-SE" smtClean="0">
                <a:solidFill>
                  <a:srgbClr val="0070C0"/>
                </a:solidFill>
              </a:rPr>
              <a:t>K were ok, i.e </a:t>
            </a:r>
            <a:r>
              <a:rPr lang="sv-SE" i="1" smtClean="0">
                <a:solidFill>
                  <a:srgbClr val="0070C0"/>
                </a:solidFill>
              </a:rPr>
              <a:t>z</a:t>
            </a:r>
            <a:r>
              <a:rPr lang="sv-SE" smtClean="0">
                <a:solidFill>
                  <a:srgbClr val="0070C0"/>
                </a:solidFill>
              </a:rPr>
              <a:t>&lt;2!</a:t>
            </a:r>
            <a:endParaRPr lang="en-GB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5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I panora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7788"/>
            <a:ext cx="9144000" cy="453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95288" y="476250"/>
            <a:ext cx="828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v-SE" altLang="sv-SE" sz="3600">
                <a:solidFill>
                  <a:schemeClr val="bg1"/>
                </a:solidFill>
              </a:rPr>
              <a:t>FOI </a:t>
            </a:r>
            <a:r>
              <a:rPr lang="sv-SE" altLang="sv-SE" sz="3600" smtClean="0">
                <a:solidFill>
                  <a:schemeClr val="bg1"/>
                </a:solidFill>
              </a:rPr>
              <a:t>CBRN Defence and Security, </a:t>
            </a:r>
            <a:r>
              <a:rPr lang="sv-SE" altLang="sv-SE" sz="3600">
                <a:solidFill>
                  <a:schemeClr val="bg1"/>
                </a:solidFill>
              </a:rPr>
              <a:t>Umeå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3635145" y="1483395"/>
            <a:ext cx="1818126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7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GB" sz="287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113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’Measurement exercises’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mtClean="0">
                <a:solidFill>
                  <a:srgbClr val="0070C0"/>
                </a:solidFill>
              </a:rPr>
              <a:t>What is your view of a measurement exercise, like a PT?</a:t>
            </a:r>
            <a:br>
              <a:rPr lang="sv-SE" smtClean="0">
                <a:solidFill>
                  <a:srgbClr val="0070C0"/>
                </a:solidFill>
              </a:rPr>
            </a:br>
            <a:r>
              <a:rPr lang="sv-SE" smtClean="0">
                <a:solidFill>
                  <a:srgbClr val="0070C0"/>
                </a:solidFill>
              </a:rPr>
              <a:t>(</a:t>
            </a:r>
            <a:r>
              <a:rPr lang="sv-SE" i="1" smtClean="0">
                <a:solidFill>
                  <a:srgbClr val="0070C0"/>
                </a:solidFill>
              </a:rPr>
              <a:t>This is not an official PT though</a:t>
            </a:r>
            <a:r>
              <a:rPr lang="sv-SE" smtClean="0">
                <a:solidFill>
                  <a:srgbClr val="0070C0"/>
                </a:solidFill>
              </a:rPr>
              <a:t>)</a:t>
            </a:r>
          </a:p>
          <a:p>
            <a:r>
              <a:rPr lang="sv-SE" smtClean="0">
                <a:solidFill>
                  <a:srgbClr val="0070C0"/>
                </a:solidFill>
              </a:rPr>
              <a:t>Is it something to avoid since there is a possibility that you ’fail’?</a:t>
            </a:r>
          </a:p>
          <a:p>
            <a:r>
              <a:rPr lang="sv-SE" smtClean="0">
                <a:solidFill>
                  <a:srgbClr val="0070C0"/>
                </a:solidFill>
              </a:rPr>
              <a:t>Is it an opportunity not only to show competence, but to pin-point possible problems in your measurement methods which then can be corrected?</a:t>
            </a:r>
            <a:endParaRPr lang="en-GB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9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Task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mtClean="0">
                <a:solidFill>
                  <a:srgbClr val="0070C0"/>
                </a:solidFill>
              </a:rPr>
              <a:t>Measure the activity of radionuclides in a sample!</a:t>
            </a:r>
          </a:p>
          <a:p>
            <a:r>
              <a:rPr lang="sv-SE" smtClean="0">
                <a:solidFill>
                  <a:srgbClr val="0070C0"/>
                </a:solidFill>
              </a:rPr>
              <a:t>Only five laboratories participated!!!</a:t>
            </a:r>
          </a:p>
          <a:p>
            <a:r>
              <a:rPr lang="sv-SE" smtClean="0">
                <a:solidFill>
                  <a:srgbClr val="0070C0"/>
                </a:solidFill>
              </a:rPr>
              <a:t>Six results reported for the activity of </a:t>
            </a:r>
            <a:r>
              <a:rPr lang="sv-SE" baseline="30000" smtClean="0">
                <a:solidFill>
                  <a:srgbClr val="0070C0"/>
                </a:solidFill>
              </a:rPr>
              <a:t>137</a:t>
            </a:r>
            <a:r>
              <a:rPr lang="sv-SE">
                <a:solidFill>
                  <a:srgbClr val="0070C0"/>
                </a:solidFill>
              </a:rPr>
              <a:t>Cs</a:t>
            </a:r>
            <a:br>
              <a:rPr lang="sv-SE">
                <a:solidFill>
                  <a:srgbClr val="0070C0"/>
                </a:solidFill>
              </a:rPr>
            </a:br>
            <a:r>
              <a:rPr lang="sv-SE">
                <a:solidFill>
                  <a:srgbClr val="0070C0"/>
                </a:solidFill>
              </a:rPr>
              <a:t>[</a:t>
            </a:r>
            <a:r>
              <a:rPr lang="sv-SE" i="1">
                <a:solidFill>
                  <a:srgbClr val="0070C0"/>
                </a:solidFill>
              </a:rPr>
              <a:t>One lab reported two results: Different systems? Different locations?</a:t>
            </a:r>
            <a:r>
              <a:rPr lang="sv-SE">
                <a:solidFill>
                  <a:srgbClr val="0070C0"/>
                </a:solidFill>
              </a:rPr>
              <a:t>]</a:t>
            </a:r>
            <a:endParaRPr lang="sv-SE" smtClean="0">
              <a:solidFill>
                <a:srgbClr val="0070C0"/>
              </a:solidFill>
            </a:endParaRPr>
          </a:p>
          <a:p>
            <a:r>
              <a:rPr lang="sv-SE" smtClean="0">
                <a:solidFill>
                  <a:srgbClr val="0070C0"/>
                </a:solidFill>
              </a:rPr>
              <a:t>Two results reported for the activity of </a:t>
            </a:r>
            <a:r>
              <a:rPr lang="sv-SE" baseline="30000" smtClean="0">
                <a:solidFill>
                  <a:srgbClr val="0070C0"/>
                </a:solidFill>
              </a:rPr>
              <a:t>40</a:t>
            </a:r>
            <a:r>
              <a:rPr lang="sv-SE" smtClean="0">
                <a:solidFill>
                  <a:srgbClr val="0070C0"/>
                </a:solidFill>
              </a:rPr>
              <a:t>K</a:t>
            </a:r>
            <a:br>
              <a:rPr lang="sv-SE" smtClean="0">
                <a:solidFill>
                  <a:srgbClr val="0070C0"/>
                </a:solidFill>
              </a:rPr>
            </a:br>
            <a:r>
              <a:rPr lang="sv-SE" i="1" smtClean="0">
                <a:solidFill>
                  <a:srgbClr val="0070C0"/>
                </a:solidFill>
              </a:rPr>
              <a:t>Considered as background?</a:t>
            </a:r>
            <a:endParaRPr lang="en-GB" i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5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The sample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mtClean="0">
                <a:solidFill>
                  <a:srgbClr val="0070C0"/>
                </a:solidFill>
              </a:rPr>
              <a:t>IAEA-372, Radionuclides in grass:</a:t>
            </a:r>
          </a:p>
          <a:p>
            <a:pPr marL="0" indent="0">
              <a:buNone/>
            </a:pPr>
            <a:r>
              <a:rPr lang="sv-SE" baseline="30000" smtClean="0">
                <a:solidFill>
                  <a:srgbClr val="0070C0"/>
                </a:solidFill>
              </a:rPr>
              <a:t>40</a:t>
            </a:r>
            <a:r>
              <a:rPr lang="sv-SE" smtClean="0">
                <a:solidFill>
                  <a:srgbClr val="0070C0"/>
                </a:solidFill>
              </a:rPr>
              <a:t>K		(1060±56) Bq, </a:t>
            </a:r>
            <a:r>
              <a:rPr lang="sv-SE" i="1" smtClean="0">
                <a:solidFill>
                  <a:srgbClr val="0070C0"/>
                </a:solidFill>
              </a:rPr>
              <a:t>k</a:t>
            </a:r>
            <a:r>
              <a:rPr lang="sv-SE" smtClean="0">
                <a:solidFill>
                  <a:srgbClr val="0070C0"/>
                </a:solidFill>
              </a:rPr>
              <a:t>=2</a:t>
            </a:r>
            <a:r>
              <a:rPr lang="sv-SE">
                <a:solidFill>
                  <a:srgbClr val="0070C0"/>
                </a:solidFill>
              </a:rPr>
              <a:t/>
            </a:r>
            <a:br>
              <a:rPr lang="sv-SE">
                <a:solidFill>
                  <a:srgbClr val="0070C0"/>
                </a:solidFill>
              </a:rPr>
            </a:br>
            <a:r>
              <a:rPr lang="sv-SE" baseline="30000" smtClean="0">
                <a:solidFill>
                  <a:srgbClr val="0070C0"/>
                </a:solidFill>
              </a:rPr>
              <a:t>137</a:t>
            </a:r>
            <a:r>
              <a:rPr lang="sv-SE" smtClean="0">
                <a:solidFill>
                  <a:srgbClr val="0070C0"/>
                </a:solidFill>
              </a:rPr>
              <a:t>Cs		(11320±360) </a:t>
            </a:r>
            <a:r>
              <a:rPr lang="sv-SE">
                <a:solidFill>
                  <a:srgbClr val="0070C0"/>
                </a:solidFill>
              </a:rPr>
              <a:t>Bq, </a:t>
            </a:r>
            <a:r>
              <a:rPr lang="sv-SE" i="1" smtClean="0">
                <a:solidFill>
                  <a:srgbClr val="0070C0"/>
                </a:solidFill>
              </a:rPr>
              <a:t>k</a:t>
            </a:r>
            <a:r>
              <a:rPr lang="sv-SE" smtClean="0">
                <a:solidFill>
                  <a:srgbClr val="0070C0"/>
                </a:solidFill>
              </a:rPr>
              <a:t>=2</a:t>
            </a:r>
          </a:p>
          <a:p>
            <a:pPr marL="0" indent="0">
              <a:buNone/>
            </a:pPr>
            <a:r>
              <a:rPr lang="sv-SE" smtClean="0">
                <a:solidFill>
                  <a:srgbClr val="0070C0"/>
                </a:solidFill>
              </a:rPr>
              <a:t>Reference date: 2006-06-01</a:t>
            </a:r>
            <a:r>
              <a:rPr lang="sv-SE" smtClean="0">
                <a:solidFill>
                  <a:srgbClr val="0070C0"/>
                </a:solidFill>
                <a:sym typeface="Wingdings" panose="05000000000000000000" pitchFamily="2" charset="2"/>
              </a:rPr>
              <a:t></a:t>
            </a:r>
            <a:endParaRPr lang="sv-SE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v-SE" smtClean="0">
                <a:solidFill>
                  <a:srgbClr val="0070C0"/>
                </a:solidFill>
              </a:rPr>
              <a:t>Activity 2016-09-09:</a:t>
            </a:r>
            <a:br>
              <a:rPr lang="sv-SE" smtClean="0">
                <a:solidFill>
                  <a:srgbClr val="0070C0"/>
                </a:solidFill>
              </a:rPr>
            </a:br>
            <a:r>
              <a:rPr lang="sv-SE" baseline="30000">
                <a:solidFill>
                  <a:srgbClr val="0070C0"/>
                </a:solidFill>
              </a:rPr>
              <a:t>40</a:t>
            </a:r>
            <a:r>
              <a:rPr lang="sv-SE">
                <a:solidFill>
                  <a:srgbClr val="0070C0"/>
                </a:solidFill>
              </a:rPr>
              <a:t>K		(1060±56) Bq, </a:t>
            </a:r>
            <a:r>
              <a:rPr lang="sv-SE" i="1">
                <a:solidFill>
                  <a:srgbClr val="0070C0"/>
                </a:solidFill>
              </a:rPr>
              <a:t>k</a:t>
            </a:r>
            <a:r>
              <a:rPr lang="sv-SE">
                <a:solidFill>
                  <a:srgbClr val="0070C0"/>
                </a:solidFill>
              </a:rPr>
              <a:t>=2</a:t>
            </a:r>
            <a:br>
              <a:rPr lang="sv-SE">
                <a:solidFill>
                  <a:srgbClr val="0070C0"/>
                </a:solidFill>
              </a:rPr>
            </a:br>
            <a:r>
              <a:rPr lang="sv-SE" baseline="30000" smtClean="0">
                <a:solidFill>
                  <a:srgbClr val="0070C0"/>
                </a:solidFill>
              </a:rPr>
              <a:t>137</a:t>
            </a:r>
            <a:r>
              <a:rPr lang="sv-SE" smtClean="0">
                <a:solidFill>
                  <a:srgbClr val="0070C0"/>
                </a:solidFill>
              </a:rPr>
              <a:t>Cs	</a:t>
            </a:r>
            <a:r>
              <a:rPr lang="sv-SE">
                <a:solidFill>
                  <a:srgbClr val="0070C0"/>
                </a:solidFill>
              </a:rPr>
              <a:t>	</a:t>
            </a:r>
            <a:r>
              <a:rPr lang="sv-SE" smtClean="0">
                <a:solidFill>
                  <a:srgbClr val="0070C0"/>
                </a:solidFill>
              </a:rPr>
              <a:t>(8930±280) </a:t>
            </a:r>
            <a:r>
              <a:rPr lang="sv-SE">
                <a:solidFill>
                  <a:srgbClr val="0070C0"/>
                </a:solidFill>
              </a:rPr>
              <a:t>Bq, </a:t>
            </a:r>
            <a:r>
              <a:rPr lang="sv-SE" i="1">
                <a:solidFill>
                  <a:srgbClr val="0070C0"/>
                </a:solidFill>
              </a:rPr>
              <a:t>k</a:t>
            </a:r>
            <a:r>
              <a:rPr lang="sv-SE">
                <a:solidFill>
                  <a:srgbClr val="0070C0"/>
                </a:solidFill>
              </a:rPr>
              <a:t>=2</a:t>
            </a:r>
          </a:p>
          <a:p>
            <a:pPr marL="0" indent="0">
              <a:buNone/>
            </a:pPr>
            <a:endParaRPr lang="sv-SE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53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 spectrum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95" t="9128" r="2046" b="4163"/>
          <a:stretch/>
        </p:blipFill>
        <p:spPr>
          <a:xfrm>
            <a:off x="1005000" y="1628800"/>
            <a:ext cx="6984776" cy="4104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3968" y="2348880"/>
            <a:ext cx="31678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mtClean="0"/>
              <a:t>Measured 73 ks using a </a:t>
            </a:r>
            <a:br>
              <a:rPr lang="sv-SE" smtClean="0"/>
            </a:br>
            <a:r>
              <a:rPr lang="sv-SE" smtClean="0"/>
              <a:t>low-background HPGe: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51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Possible difficulties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1556792"/>
            <a:ext cx="4779678" cy="41639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58" y="1916832"/>
            <a:ext cx="3537635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smtClean="0"/>
              <a:t>’Pure’ empirical calibration:</a:t>
            </a:r>
          </a:p>
          <a:p>
            <a:r>
              <a:rPr lang="sv-SE" sz="1600" smtClean="0"/>
              <a:t>-Biased efficiencies in close geometries</a:t>
            </a:r>
          </a:p>
          <a:p>
            <a:r>
              <a:rPr lang="sv-SE" sz="1600" smtClean="0"/>
              <a:t>at ’high’ energies </a:t>
            </a:r>
            <a:br>
              <a:rPr lang="sv-SE" sz="1600" smtClean="0"/>
            </a:br>
            <a:r>
              <a:rPr lang="sv-SE" sz="1600" smtClean="0">
                <a:sym typeface="Wingdings" panose="05000000000000000000" pitchFamily="2" charset="2"/>
              </a:rPr>
              <a:t>Possible problem for K-40!</a:t>
            </a:r>
            <a:endParaRPr lang="sv-SE" sz="1600" smtClean="0"/>
          </a:p>
          <a:p>
            <a:r>
              <a:rPr lang="sv-SE" sz="1600" smtClean="0"/>
              <a:t>-This results in biased effeciency also at </a:t>
            </a:r>
            <a:br>
              <a:rPr lang="sv-SE" sz="1600" smtClean="0"/>
            </a:br>
            <a:r>
              <a:rPr lang="sv-SE" sz="1600" smtClean="0"/>
              <a:t>lower energies: 7% at 662 keV in the </a:t>
            </a:r>
          </a:p>
          <a:p>
            <a:r>
              <a:rPr lang="sv-SE" sz="1600" smtClean="0"/>
              <a:t>example</a:t>
            </a:r>
            <a:br>
              <a:rPr lang="sv-SE" sz="1600" smtClean="0"/>
            </a:br>
            <a:r>
              <a:rPr lang="sv-SE" sz="1600" smtClean="0">
                <a:sym typeface="Wingdings" panose="05000000000000000000" pitchFamily="2" charset="2"/>
              </a:rPr>
              <a:t>Possible problem for Cs-137!</a:t>
            </a:r>
          </a:p>
          <a:p>
            <a:endParaRPr lang="sv-SE" sz="1600">
              <a:sym typeface="Wingdings" panose="05000000000000000000" pitchFamily="2" charset="2"/>
            </a:endParaRPr>
          </a:p>
          <a:p>
            <a:r>
              <a:rPr lang="sv-SE" sz="1600" smtClean="0">
                <a:sym typeface="Wingdings" panose="05000000000000000000" pitchFamily="2" charset="2"/>
              </a:rPr>
              <a:t>Unfortunately, only two participants </a:t>
            </a:r>
            <a:br>
              <a:rPr lang="sv-SE" sz="1600" smtClean="0">
                <a:sym typeface="Wingdings" panose="05000000000000000000" pitchFamily="2" charset="2"/>
              </a:rPr>
            </a:br>
            <a:r>
              <a:rPr lang="sv-SE" sz="1600" smtClean="0">
                <a:sym typeface="Wingdings" panose="05000000000000000000" pitchFamily="2" charset="2"/>
              </a:rPr>
              <a:t>measured </a:t>
            </a:r>
            <a:r>
              <a:rPr lang="sv-SE" sz="1600" baseline="30000" smtClean="0">
                <a:sym typeface="Wingdings" panose="05000000000000000000" pitchFamily="2" charset="2"/>
              </a:rPr>
              <a:t>40</a:t>
            </a:r>
            <a:r>
              <a:rPr lang="sv-SE" sz="1600" smtClean="0">
                <a:sym typeface="Wingdings" panose="05000000000000000000" pitchFamily="2" charset="2"/>
              </a:rPr>
              <a:t>K…</a:t>
            </a:r>
          </a:p>
          <a:p>
            <a:endParaRPr lang="sv-SE" sz="1600">
              <a:sym typeface="Wingdings" panose="05000000000000000000" pitchFamily="2" charset="2"/>
            </a:endParaRPr>
          </a:p>
          <a:p>
            <a:endParaRPr lang="en-GB" sz="160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436096" y="2780928"/>
            <a:ext cx="510844" cy="136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868144" y="2780928"/>
            <a:ext cx="85583" cy="1520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953727" y="2780928"/>
            <a:ext cx="202449" cy="1520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953727" y="2780928"/>
            <a:ext cx="980492" cy="1672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16170" y="1962998"/>
            <a:ext cx="1951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smtClean="0"/>
              <a:t>Biased efficiencies</a:t>
            </a:r>
          </a:p>
          <a:p>
            <a:r>
              <a:rPr lang="sv-SE" sz="1200" smtClean="0"/>
              <a:t>due to TCS if measured in a </a:t>
            </a:r>
          </a:p>
          <a:p>
            <a:r>
              <a:rPr lang="sv-SE" sz="1200" smtClean="0"/>
              <a:t>close geometry!</a:t>
            </a:r>
            <a:endParaRPr lang="en-GB" sz="120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771800" y="3789040"/>
            <a:ext cx="2232248" cy="1440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71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Reporting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mtClean="0">
                <a:solidFill>
                  <a:srgbClr val="C00000"/>
                </a:solidFill>
              </a:rPr>
              <a:t>Six labs reported </a:t>
            </a:r>
            <a:r>
              <a:rPr lang="sv-SE" baseline="30000" smtClean="0">
                <a:solidFill>
                  <a:srgbClr val="C00000"/>
                </a:solidFill>
              </a:rPr>
              <a:t>137</a:t>
            </a:r>
            <a:r>
              <a:rPr lang="sv-SE" smtClean="0">
                <a:solidFill>
                  <a:srgbClr val="C00000"/>
                </a:solidFill>
              </a:rPr>
              <a:t>Cs</a:t>
            </a:r>
          </a:p>
          <a:p>
            <a:r>
              <a:rPr lang="sv-SE" smtClean="0">
                <a:solidFill>
                  <a:srgbClr val="C00000"/>
                </a:solidFill>
              </a:rPr>
              <a:t>Two labs reported </a:t>
            </a:r>
            <a:r>
              <a:rPr lang="sv-SE" baseline="30000" smtClean="0">
                <a:solidFill>
                  <a:srgbClr val="C00000"/>
                </a:solidFill>
              </a:rPr>
              <a:t>40</a:t>
            </a:r>
            <a:r>
              <a:rPr lang="sv-SE" smtClean="0">
                <a:solidFill>
                  <a:srgbClr val="C00000"/>
                </a:solidFill>
              </a:rPr>
              <a:t>K</a:t>
            </a:r>
          </a:p>
          <a:p>
            <a:r>
              <a:rPr lang="sv-SE" smtClean="0">
                <a:solidFill>
                  <a:srgbClr val="C00000"/>
                </a:solidFill>
              </a:rPr>
              <a:t>Four labs stated the coverage factor!</a:t>
            </a:r>
          </a:p>
          <a:p>
            <a:r>
              <a:rPr lang="sv-SE" smtClean="0">
                <a:solidFill>
                  <a:srgbClr val="C00000"/>
                </a:solidFill>
              </a:rPr>
              <a:t>Two labs did not state the coverage factor (or confidence interval)</a:t>
            </a:r>
          </a:p>
          <a:p>
            <a:endParaRPr lang="en-GB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49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Evaluation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13" y="1560514"/>
            <a:ext cx="7905750" cy="4964830"/>
          </a:xfrm>
        </p:spPr>
        <p:txBody>
          <a:bodyPr/>
          <a:lstStyle/>
          <a:p>
            <a:r>
              <a:rPr lang="sv-SE" sz="2400" smtClean="0">
                <a:solidFill>
                  <a:srgbClr val="0070C0"/>
                </a:solidFill>
              </a:rPr>
              <a:t>Measurement results were evaluated using the ”ZETA-score”:</a:t>
            </a:r>
            <a:endParaRPr lang="sv-SE" sz="2400">
              <a:solidFill>
                <a:srgbClr val="0070C0"/>
              </a:solidFill>
            </a:endParaRPr>
          </a:p>
          <a:p>
            <a:endParaRPr lang="sv-SE" sz="240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v-SE" sz="2400" i="1" smtClean="0">
                <a:solidFill>
                  <a:srgbClr val="0070C0"/>
                </a:solidFill>
              </a:rPr>
              <a:t>z</a:t>
            </a:r>
            <a:r>
              <a:rPr lang="sv-SE" sz="2400" smtClean="0">
                <a:solidFill>
                  <a:srgbClr val="0070C0"/>
                </a:solidFill>
              </a:rPr>
              <a:t>&lt;2: ”ok”</a:t>
            </a:r>
            <a:br>
              <a:rPr lang="sv-SE" sz="2400" smtClean="0">
                <a:solidFill>
                  <a:srgbClr val="0070C0"/>
                </a:solidFill>
              </a:rPr>
            </a:br>
            <a:r>
              <a:rPr lang="sv-SE" sz="2400" smtClean="0">
                <a:solidFill>
                  <a:srgbClr val="0070C0"/>
                </a:solidFill>
              </a:rPr>
              <a:t>[2&lt;</a:t>
            </a:r>
            <a:r>
              <a:rPr lang="sv-SE" sz="2400" i="1" smtClean="0">
                <a:solidFill>
                  <a:srgbClr val="0070C0"/>
                </a:solidFill>
              </a:rPr>
              <a:t>z</a:t>
            </a:r>
            <a:r>
              <a:rPr lang="sv-SE" sz="2400" smtClean="0">
                <a:solidFill>
                  <a:srgbClr val="0070C0"/>
                </a:solidFill>
              </a:rPr>
              <a:t>&lt;3: ”warning”</a:t>
            </a:r>
            <a:br>
              <a:rPr lang="sv-SE" sz="2400" smtClean="0">
                <a:solidFill>
                  <a:srgbClr val="0070C0"/>
                </a:solidFill>
              </a:rPr>
            </a:br>
            <a:r>
              <a:rPr lang="sv-SE" sz="2400" i="1" smtClean="0">
                <a:solidFill>
                  <a:srgbClr val="0070C0"/>
                </a:solidFill>
              </a:rPr>
              <a:t>z</a:t>
            </a:r>
            <a:r>
              <a:rPr lang="sv-SE" sz="2400" smtClean="0">
                <a:solidFill>
                  <a:srgbClr val="0070C0"/>
                </a:solidFill>
              </a:rPr>
              <a:t>&gt;3: ”not ok”]</a:t>
            </a:r>
          </a:p>
          <a:p>
            <a:pPr marL="0" indent="0">
              <a:buNone/>
            </a:pPr>
            <a:endParaRPr lang="sv-SE" sz="2400">
              <a:solidFill>
                <a:srgbClr val="0070C0"/>
              </a:solidFill>
            </a:endParaRPr>
          </a:p>
          <a:p>
            <a:r>
              <a:rPr lang="sv-SE" sz="2400" smtClean="0">
                <a:solidFill>
                  <a:srgbClr val="0070C0"/>
                </a:solidFill>
              </a:rPr>
              <a:t>For the two results not stating any coverage factor, the standard uncertainties were evaluated according to GUM assuming a rectangular distribution</a:t>
            </a:r>
            <a:endParaRPr lang="sv-SE" sz="240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31840" y="2060848"/>
                <a:ext cx="1900327" cy="8464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𝜁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  <m:sup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</m:oMath>
                  </m:oMathPara>
                </a14:m>
                <a:endParaRPr lang="en-GB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060848"/>
                <a:ext cx="1900327" cy="84645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133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Results: </a:t>
            </a:r>
            <a:r>
              <a:rPr lang="sv-SE" baseline="30000" smtClean="0"/>
              <a:t>137</a:t>
            </a:r>
            <a:r>
              <a:rPr lang="sv-SE" smtClean="0"/>
              <a:t>Cs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412776"/>
            <a:ext cx="7056784" cy="434207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292080" y="4149080"/>
            <a:ext cx="360040" cy="720080"/>
          </a:xfrm>
          <a:prstGeom prst="ellipse">
            <a:avLst/>
          </a:prstGeom>
          <a:solidFill>
            <a:srgbClr val="FF0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084168" y="3356992"/>
            <a:ext cx="360040" cy="720080"/>
          </a:xfrm>
          <a:prstGeom prst="ellipse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652120" y="4653136"/>
            <a:ext cx="936104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80281" y="5293185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mtClean="0"/>
              <a:t>z=7.5</a:t>
            </a:r>
            <a:endParaRPr lang="en-GB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372200" y="1759236"/>
            <a:ext cx="756015" cy="1824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20341" y="1528404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z</a:t>
            </a:r>
            <a:r>
              <a:rPr lang="sv-SE" smtClean="0"/>
              <a:t>=2.1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2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_Standardformgivning">
  <a:themeElements>
    <a:clrScheme name="10_Standardformgivning 1">
      <a:dk1>
        <a:srgbClr val="000000"/>
      </a:dk1>
      <a:lt1>
        <a:srgbClr val="FFFFFF"/>
      </a:lt1>
      <a:dk2>
        <a:srgbClr val="FFFFFF"/>
      </a:dk2>
      <a:lt2>
        <a:srgbClr val="2E365D"/>
      </a:lt2>
      <a:accent1>
        <a:srgbClr val="2695D3"/>
      </a:accent1>
      <a:accent2>
        <a:srgbClr val="979696"/>
      </a:accent2>
      <a:accent3>
        <a:srgbClr val="FFFFFF"/>
      </a:accent3>
      <a:accent4>
        <a:srgbClr val="000000"/>
      </a:accent4>
      <a:accent5>
        <a:srgbClr val="ACC8E6"/>
      </a:accent5>
      <a:accent6>
        <a:srgbClr val="888787"/>
      </a:accent6>
      <a:hlink>
        <a:srgbClr val="A0AD00"/>
      </a:hlink>
      <a:folHlink>
        <a:srgbClr val="793E63"/>
      </a:folHlink>
    </a:clrScheme>
    <a:fontScheme name="11_Standardformgivning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Standardformgivning 1">
        <a:dk1>
          <a:srgbClr val="000000"/>
        </a:dk1>
        <a:lt1>
          <a:srgbClr val="FFFFFF"/>
        </a:lt1>
        <a:dk2>
          <a:srgbClr val="FFFFFF"/>
        </a:dk2>
        <a:lt2>
          <a:srgbClr val="2E365D"/>
        </a:lt2>
        <a:accent1>
          <a:srgbClr val="2695D3"/>
        </a:accent1>
        <a:accent2>
          <a:srgbClr val="979696"/>
        </a:accent2>
        <a:accent3>
          <a:srgbClr val="FFFFFF"/>
        </a:accent3>
        <a:accent4>
          <a:srgbClr val="000000"/>
        </a:accent4>
        <a:accent5>
          <a:srgbClr val="ACC8E6"/>
        </a:accent5>
        <a:accent6>
          <a:srgbClr val="888787"/>
        </a:accent6>
        <a:hlink>
          <a:srgbClr val="A0AD00"/>
        </a:hlink>
        <a:folHlink>
          <a:srgbClr val="793E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npassad formgivning">
  <a:themeElements>
    <a:clrScheme name="Anpassad formgivning 1">
      <a:dk1>
        <a:srgbClr val="000000"/>
      </a:dk1>
      <a:lt1>
        <a:srgbClr val="FFFFFF"/>
      </a:lt1>
      <a:dk2>
        <a:srgbClr val="793E63"/>
      </a:dk2>
      <a:lt2>
        <a:srgbClr val="000000"/>
      </a:lt2>
      <a:accent1>
        <a:srgbClr val="2695D3"/>
      </a:accent1>
      <a:accent2>
        <a:srgbClr val="979696"/>
      </a:accent2>
      <a:accent3>
        <a:srgbClr val="FFFFFF"/>
      </a:accent3>
      <a:accent4>
        <a:srgbClr val="000000"/>
      </a:accent4>
      <a:accent5>
        <a:srgbClr val="ACC8E6"/>
      </a:accent5>
      <a:accent6>
        <a:srgbClr val="888787"/>
      </a:accent6>
      <a:hlink>
        <a:srgbClr val="A0AD00"/>
      </a:hlink>
      <a:folHlink>
        <a:srgbClr val="A80033"/>
      </a:folHlink>
    </a:clrScheme>
    <a:fontScheme name="Anpassad 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passad 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passad 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passad 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passad 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passad 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passad 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passad 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passad 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passad 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passad 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passad 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passad 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passad formgivning 1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2695D3"/>
        </a:accent1>
        <a:accent2>
          <a:srgbClr val="793E63"/>
        </a:accent2>
        <a:accent3>
          <a:srgbClr val="FFFFFF"/>
        </a:accent3>
        <a:accent4>
          <a:srgbClr val="000000"/>
        </a:accent4>
        <a:accent5>
          <a:srgbClr val="ACC8E6"/>
        </a:accent5>
        <a:accent6>
          <a:srgbClr val="6D3759"/>
        </a:accent6>
        <a:hlink>
          <a:srgbClr val="A0AD00"/>
        </a:hlink>
        <a:folHlink>
          <a:srgbClr val="A8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passad formgivning 1">
        <a:dk1>
          <a:srgbClr val="000000"/>
        </a:dk1>
        <a:lt1>
          <a:srgbClr val="FFFFFF"/>
        </a:lt1>
        <a:dk2>
          <a:srgbClr val="793E63"/>
        </a:dk2>
        <a:lt2>
          <a:srgbClr val="000000"/>
        </a:lt2>
        <a:accent1>
          <a:srgbClr val="2695D3"/>
        </a:accent1>
        <a:accent2>
          <a:srgbClr val="979696"/>
        </a:accent2>
        <a:accent3>
          <a:srgbClr val="FFFFFF"/>
        </a:accent3>
        <a:accent4>
          <a:srgbClr val="000000"/>
        </a:accent4>
        <a:accent5>
          <a:srgbClr val="ACC8E6"/>
        </a:accent5>
        <a:accent6>
          <a:srgbClr val="888787"/>
        </a:accent6>
        <a:hlink>
          <a:srgbClr val="A0AD00"/>
        </a:hlink>
        <a:folHlink>
          <a:srgbClr val="A8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passad formgivning 2">
        <a:dk1>
          <a:srgbClr val="000000"/>
        </a:dk1>
        <a:lt1>
          <a:srgbClr val="FFFFFF"/>
        </a:lt1>
        <a:dk2>
          <a:srgbClr val="FFFFFF"/>
        </a:dk2>
        <a:lt2>
          <a:srgbClr val="2E365D"/>
        </a:lt2>
        <a:accent1>
          <a:srgbClr val="2695D3"/>
        </a:accent1>
        <a:accent2>
          <a:srgbClr val="979696"/>
        </a:accent2>
        <a:accent3>
          <a:srgbClr val="FFFFFF"/>
        </a:accent3>
        <a:accent4>
          <a:srgbClr val="000000"/>
        </a:accent4>
        <a:accent5>
          <a:srgbClr val="ACC8E6"/>
        </a:accent5>
        <a:accent6>
          <a:srgbClr val="888787"/>
        </a:accent6>
        <a:hlink>
          <a:srgbClr val="A0AD00"/>
        </a:hlink>
        <a:folHlink>
          <a:srgbClr val="793E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D1E4D1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1">
    <a:dk1>
      <a:srgbClr val="000000"/>
    </a:dk1>
    <a:lt1>
      <a:srgbClr val="FFFFFF"/>
    </a:lt1>
    <a:dk2>
      <a:srgbClr val="FFFFFF"/>
    </a:dk2>
    <a:lt2>
      <a:srgbClr val="2E365D"/>
    </a:lt2>
    <a:accent1>
      <a:srgbClr val="2695D3"/>
    </a:accent1>
    <a:accent2>
      <a:srgbClr val="979696"/>
    </a:accent2>
    <a:accent3>
      <a:srgbClr val="FFFFFF"/>
    </a:accent3>
    <a:accent4>
      <a:srgbClr val="000000"/>
    </a:accent4>
    <a:accent5>
      <a:srgbClr val="ACC8E6"/>
    </a:accent5>
    <a:accent6>
      <a:srgbClr val="888787"/>
    </a:accent6>
    <a:hlink>
      <a:srgbClr val="A0AD00"/>
    </a:hlink>
    <a:folHlink>
      <a:srgbClr val="793E6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ITWG_2011_HRa</Template>
  <TotalTime>14773</TotalTime>
  <Words>161</Words>
  <Application>Microsoft Office PowerPoint</Application>
  <PresentationFormat>On-screen Show (4:3)</PresentationFormat>
  <Paragraphs>48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 Math</vt:lpstr>
      <vt:lpstr>Times New Roman</vt:lpstr>
      <vt:lpstr>Wingdings</vt:lpstr>
      <vt:lpstr>11_Standardformgivning</vt:lpstr>
      <vt:lpstr>Anpassad formgivning</vt:lpstr>
      <vt:lpstr> Sample measurement exercise (’PT’)  Henrik Ramebäck Sofia Jonsson  FOI        Presentation@GAMMASPEC2016  </vt:lpstr>
      <vt:lpstr>’Measurement exercises’</vt:lpstr>
      <vt:lpstr>Task</vt:lpstr>
      <vt:lpstr>The sample</vt:lpstr>
      <vt:lpstr>A spectrum</vt:lpstr>
      <vt:lpstr>Possible difficulties</vt:lpstr>
      <vt:lpstr>Reporting</vt:lpstr>
      <vt:lpstr>Evaluation</vt:lpstr>
      <vt:lpstr>Results: 137Cs</vt:lpstr>
      <vt:lpstr>Results: 40K</vt:lpstr>
      <vt:lpstr>PowerPoint Presentation</vt:lpstr>
    </vt:vector>
  </TitlesOfParts>
  <Company>EC-JRC-IRMM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Modelling the emission from filaments in TIMS</dc:title>
  <dc:creator>%USERNAME%</dc:creator>
  <cp:lastModifiedBy>Henrik Ramebäck</cp:lastModifiedBy>
  <cp:revision>276</cp:revision>
  <dcterms:created xsi:type="dcterms:W3CDTF">2001-10-23T13:48:21Z</dcterms:created>
  <dcterms:modified xsi:type="dcterms:W3CDTF">2016-09-14T07:34:35Z</dcterms:modified>
</cp:coreProperties>
</file>